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ms-office.chartcolorstyle+xml" PartName="/ppt/charts/colors2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2.xml"/>
  <Override ContentType="application/vnd.openxmlformats-officedocument.drawingml.chart+xml" PartName="/ppt/charts/chart1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ms-office.chartstyle+xml" PartName="/ppt/charts/style2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y="6858000" cx="12192000"/>
  <p:notesSz cx="6858000" cy="9144000"/>
  <p:embeddedFontLst>
    <p:embeddedFont>
      <p:font typeface="Helvetica Neue"/>
      <p:regular r:id="rId50"/>
      <p:bold r:id="rId51"/>
      <p:italic r:id="rId52"/>
      <p:boldItalic r:id="rId53"/>
    </p:embeddedFont>
    <p:embeddedFont>
      <p:font typeface="Arial Black"/>
      <p:regular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5" roundtripDataSignature="AMtx7mjMJahn2PojjooWpLdT8gjCbQ4r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1B56F5B-83AA-4448-A1F3-D46859A1AA53}">
  <a:tblStyle styleId="{41B56F5B-83AA-4448-A1F3-D46859A1AA53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HelveticaNeue-bold.fntdata"/><Relationship Id="rId50" Type="http://schemas.openxmlformats.org/officeDocument/2006/relationships/font" Target="fonts/HelveticaNeue-regular.fntdata"/><Relationship Id="rId53" Type="http://schemas.openxmlformats.org/officeDocument/2006/relationships/font" Target="fonts/HelveticaNeue-boldItalic.fntdata"/><Relationship Id="rId52" Type="http://schemas.openxmlformats.org/officeDocument/2006/relationships/font" Target="fonts/HelveticaNeue-italic.fntdata"/><Relationship Id="rId11" Type="http://schemas.openxmlformats.org/officeDocument/2006/relationships/slide" Target="slides/slide6.xml"/><Relationship Id="rId55" Type="http://customschemas.google.com/relationships/presentationmetadata" Target="metadata"/><Relationship Id="rId10" Type="http://schemas.openxmlformats.org/officeDocument/2006/relationships/slide" Target="slides/slide5.xml"/><Relationship Id="rId54" Type="http://schemas.openxmlformats.org/officeDocument/2006/relationships/font" Target="fonts/ArialBlack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prstGeom prst="rect">
          <a:avLst/>
        </a:prstGeom>
        <a:noFill/>
        <a:ln>
          <a:noFill/>
        </a:ln>
        <a:effectLst/>
        <a:sp3d/>
      </c:spPr>
    </c:floor>
    <c:sideWall>
      <c:thickness val="0"/>
      <c:spPr>
        <a:prstGeom prst="rect">
          <a:avLst/>
        </a:prstGeom>
        <a:noFill/>
        <a:ln>
          <a:noFill/>
        </a:ln>
        <a:effectLst/>
        <a:sp3d/>
      </c:spPr>
    </c:sideWall>
    <c:backWall>
      <c:thickness val="0"/>
      <c:spPr>
        <a:prstGeom prst="rect">
          <a:avLst/>
        </a:prstGeom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prstGeom prst="rect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494999999999999E-2"/>
                  <c:y val="-4.55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15-44B8-903A-7247EE72FE43}"/>
                </c:ext>
              </c:extLst>
            </c:dLbl>
            <c:dLbl>
              <c:idx val="1"/>
              <c:layout>
                <c:manualLayout>
                  <c:x val="1.6494999999999999E-2"/>
                  <c:y val="-1.82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15-44B8-903A-7247EE72FE43}"/>
                </c:ext>
              </c:extLst>
            </c:dLbl>
            <c:dLbl>
              <c:idx val="2"/>
              <c:layout>
                <c:manualLayout>
                  <c:x val="2.3826E-2"/>
                  <c:y val="-3.6466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15-44B8-903A-7247EE72FE43}"/>
                </c:ext>
              </c:extLst>
            </c:dLbl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Лист1!$B$4:$B$6</c:f>
              <c:strCache>
                <c:ptCount val="3"/>
                <c:pt idx="0">
                  <c:v>Взрослые люди (от 18 лет)</c:v>
                </c:pt>
                <c:pt idx="1">
                  <c:v>Молодежь (18-25 лет)</c:v>
                </c:pt>
                <c:pt idx="2">
                  <c:v>Дети от 3 до 12 лет</c:v>
                </c:pt>
              </c:strCache>
            </c:strRef>
          </c:cat>
          <c:val>
            <c:numRef>
              <c:f>Лист1!$C$4:$C$6</c:f>
              <c:numCache>
                <c:formatCode>0%</c:formatCode>
                <c:ptCount val="3"/>
                <c:pt idx="0">
                  <c:v>0.23</c:v>
                </c:pt>
                <c:pt idx="1">
                  <c:v>0.56000000000000005</c:v>
                </c:pt>
                <c:pt idx="2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15-44B8-903A-7247EE72FE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720390464"/>
        <c:axId val="720394272"/>
        <c:axId val="0"/>
      </c:bar3DChart>
      <c:catAx>
        <c:axId val="72039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20394272"/>
        <c:crosses val="autoZero"/>
        <c:auto val="1"/>
        <c:lblAlgn val="ctr"/>
        <c:lblOffset val="100"/>
        <c:noMultiLvlLbl val="0"/>
      </c:catAx>
      <c:valAx>
        <c:axId val="720394272"/>
        <c:scaling>
          <c:orientation val="minMax"/>
        </c:scaling>
        <c:delete val="0"/>
        <c:axPos val="l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20390464"/>
        <c:crosses val="autoZero"/>
        <c:crossBetween val="between"/>
      </c:valAx>
      <c:spPr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>
    <a:xfrm>
      <a:off x="11825" y="1772816"/>
      <a:ext cx="4128127" cy="4896544"/>
    </a:xfrm>
    <a:prstGeom prst="rect">
      <a:avLst/>
    </a:prstGeom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prstGeom prst="rect">
          <a:avLst/>
        </a:prstGeom>
        <a:noFill/>
        <a:ln>
          <a:noFill/>
        </a:ln>
        <a:effectLst/>
        <a:sp3d/>
      </c:spPr>
    </c:floor>
    <c:sideWall>
      <c:thickness val="0"/>
      <c:spPr>
        <a:prstGeom prst="rect">
          <a:avLst/>
        </a:prstGeom>
        <a:noFill/>
        <a:ln>
          <a:noFill/>
        </a:ln>
        <a:effectLst/>
        <a:sp3d/>
      </c:spPr>
    </c:sideWall>
    <c:backWall>
      <c:thickness val="0"/>
      <c:spPr>
        <a:prstGeom prst="rect">
          <a:avLst/>
        </a:prstGeom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prstGeom prst="rect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883999999999999E-2"/>
                  <c:y val="-7.1708999999999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3A-42F5-B85B-E945C154A73D}"/>
                </c:ext>
              </c:extLst>
            </c:dLbl>
            <c:dLbl>
              <c:idx val="1"/>
              <c:layout>
                <c:manualLayout>
                  <c:x val="2.6473E-2"/>
                  <c:y val="-5.3781000000000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3A-42F5-B85B-E945C154A73D}"/>
                </c:ext>
              </c:extLst>
            </c:dLbl>
            <c:dLbl>
              <c:idx val="2"/>
              <c:layout>
                <c:manualLayout>
                  <c:x val="2.1177999999999999E-2"/>
                  <c:y val="-4.4817999999999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B3A-42F5-B85B-E945C154A73D}"/>
                </c:ext>
              </c:extLst>
            </c:dLbl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Лист1!$B$9:$B$11</c:f>
              <c:strCache>
                <c:ptCount val="3"/>
                <c:pt idx="0">
                  <c:v>Дошкольники</c:v>
                </c:pt>
                <c:pt idx="1">
                  <c:v>Младшие школьники</c:v>
                </c:pt>
                <c:pt idx="2">
                  <c:v>Подростки</c:v>
                </c:pt>
              </c:strCache>
            </c:strRef>
          </c:cat>
          <c:val>
            <c:numRef>
              <c:f>Лист1!$C$9:$C$11</c:f>
              <c:numCache>
                <c:formatCode>0%</c:formatCode>
                <c:ptCount val="3"/>
                <c:pt idx="0">
                  <c:v>0.49</c:v>
                </c:pt>
                <c:pt idx="1">
                  <c:v>0.75</c:v>
                </c:pt>
                <c:pt idx="2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3A-42F5-B85B-E945C154A7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720394816"/>
        <c:axId val="720395360"/>
        <c:axId val="0"/>
      </c:bar3DChart>
      <c:catAx>
        <c:axId val="72039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20395360"/>
        <c:crosses val="autoZero"/>
        <c:auto val="1"/>
        <c:lblAlgn val="ctr"/>
        <c:lblOffset val="100"/>
        <c:noMultiLvlLbl val="0"/>
      </c:catAx>
      <c:valAx>
        <c:axId val="720395360"/>
        <c:scaling>
          <c:orientation val="minMax"/>
        </c:scaling>
        <c:delete val="0"/>
        <c:axPos val="l"/>
        <c:majorGridlines>
          <c:spPr>
            <a:prstGeom prst="rect">
              <a:avLst/>
            </a:prstGeom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prstGeom prst="rect">
            <a:avLst/>
          </a:prstGeom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20394816"/>
        <c:crosses val="autoZero"/>
        <c:crossBetween val="between"/>
      </c:valAx>
      <c:spPr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>
    <a:xfrm>
      <a:off x="3923928" y="1700808"/>
      <a:ext cx="5220072" cy="5112568"/>
    </a:xfrm>
    <a:prstGeom prst="rect">
      <a:avLst/>
    </a:prstGeom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Google Shape;43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8" name="Google Shape;56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7" name="Google Shape;737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1" name="Google Shape;751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6" name="Google Shape;776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6" name="Google Shape;786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4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797" name="Google Shape;797;p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8.png"/><Relationship Id="rId3" Type="http://schemas.openxmlformats.org/officeDocument/2006/relationships/image" Target="../media/image18.png"/><Relationship Id="rId4" Type="http://schemas.openxmlformats.org/officeDocument/2006/relationships/image" Target="../media/image6.png"/><Relationship Id="rId5" Type="http://schemas.openxmlformats.org/officeDocument/2006/relationships/image" Target="../media/image2.png"/><Relationship Id="rId6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>
  <p:cSld name="Титульный слайд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47"/>
          <p:cNvGrpSpPr/>
          <p:nvPr/>
        </p:nvGrpSpPr>
        <p:grpSpPr>
          <a:xfrm>
            <a:off x="-3" y="1"/>
            <a:ext cx="11853341" cy="6857999"/>
            <a:chOff x="-2" y="1"/>
            <a:chExt cx="8890002" cy="5143497"/>
          </a:xfrm>
        </p:grpSpPr>
        <p:pic>
          <p:nvPicPr>
            <p:cNvPr id="17" name="Google Shape;17;p47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-2" y="616229"/>
              <a:ext cx="7703287" cy="452726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" name="Google Shape;18;p47"/>
            <p:cNvGrpSpPr/>
            <p:nvPr/>
          </p:nvGrpSpPr>
          <p:grpSpPr>
            <a:xfrm>
              <a:off x="5507018" y="196525"/>
              <a:ext cx="3382982" cy="373326"/>
              <a:chOff x="2884982" y="196525"/>
              <a:chExt cx="3382982" cy="373326"/>
            </a:xfrm>
          </p:grpSpPr>
          <p:pic>
            <p:nvPicPr>
              <p:cNvPr id="19" name="Google Shape;19;p4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2884982" y="196525"/>
                <a:ext cx="879982" cy="37332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" name="Google Shape;20;p47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4147859" y="294906"/>
                <a:ext cx="702652" cy="17656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Google Shape;21;p4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5258120" y="205970"/>
                <a:ext cx="1009844" cy="3095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2" name="Google Shape;22;p4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0" y="1"/>
              <a:ext cx="2159659" cy="190255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" name="Google Shape;23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5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5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5" name="Google Shape;85;p5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5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5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5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5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5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5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5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7" name="Google Shape;97;p5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5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Фото — горизонтально" showMasterSp="0">
  <p:cSld name="1_Фото — горизонтально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3" name="Google Shape;103;p59"/>
          <p:cNvSpPr txBox="1"/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59"/>
          <p:cNvSpPr txBox="1"/>
          <p:nvPr>
            <p:ph idx="1" type="body"/>
          </p:nvPr>
        </p:nvSpPr>
        <p:spPr>
          <a:xfrm>
            <a:off x="844553" y="1574800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 — горизонтально">
  <p:cSld name="Фото — горизонтально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07" name="Google Shape;107;p60"/>
          <p:cNvSpPr txBox="1"/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60"/>
          <p:cNvSpPr txBox="1"/>
          <p:nvPr>
            <p:ph idx="1" type="body"/>
          </p:nvPr>
        </p:nvSpPr>
        <p:spPr>
          <a:xfrm>
            <a:off x="844553" y="1574800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">
  <p:cSld name="Фото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.jpg" id="110" name="Google Shape;110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45379" y="-14816"/>
            <a:ext cx="12238075" cy="6887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>
  <p:cSld name="Заголовок и объект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8"/>
          <p:cNvSpPr txBox="1"/>
          <p:nvPr/>
        </p:nvSpPr>
        <p:spPr>
          <a:xfrm>
            <a:off x="11596863" y="6434920"/>
            <a:ext cx="290144" cy="287258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1" i="0" lang="ru-RU" sz="1200" u="none" cap="none" strike="noStrike">
                <a:solidFill>
                  <a:srgbClr val="BABCB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i="0" sz="1200" u="none" cap="none" strike="noStrike">
              <a:solidFill>
                <a:srgbClr val="BABCB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" name="Google Shape;26;p48"/>
          <p:cNvCxnSpPr/>
          <p:nvPr/>
        </p:nvCxnSpPr>
        <p:spPr>
          <a:xfrm>
            <a:off x="247462" y="869337"/>
            <a:ext cx="10972686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7" name="Google Shape;27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7462" y="263611"/>
            <a:ext cx="1180375" cy="500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1439" y="395576"/>
            <a:ext cx="942511" cy="2368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8"/>
          <p:cNvCxnSpPr/>
          <p:nvPr/>
        </p:nvCxnSpPr>
        <p:spPr>
          <a:xfrm>
            <a:off x="263525" y="6416675"/>
            <a:ext cx="11623482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0" name="Google Shape;30;p48"/>
          <p:cNvSpPr txBox="1"/>
          <p:nvPr/>
        </p:nvSpPr>
        <p:spPr>
          <a:xfrm>
            <a:off x="4301005" y="6472426"/>
            <a:ext cx="7003521" cy="426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300" u="none" cap="none" strike="noStrik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Пятый этап Всероссийской просветительской Эстафеты «Мои финансы»</a:t>
            </a:r>
            <a:endParaRPr b="0" i="0" sz="1300" u="none" cap="none" strike="noStrik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" name="Google Shape;31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30702" y="276281"/>
            <a:ext cx="1354567" cy="415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66">
          <p15:clr>
            <a:srgbClr val="FBAE40"/>
          </p15:clr>
        </p15:guide>
        <p15:guide id="4" orient="horz" pos="3498">
          <p15:clr>
            <a:srgbClr val="FBAE40"/>
          </p15:clr>
        </p15:guide>
        <p15:guide id="5" pos="749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>
  <p:cSld name="1_Заголовок раздела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49"/>
          <p:cNvCxnSpPr/>
          <p:nvPr/>
        </p:nvCxnSpPr>
        <p:spPr>
          <a:xfrm>
            <a:off x="247462" y="869337"/>
            <a:ext cx="10972686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5" name="Google Shape;35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47462" y="263611"/>
            <a:ext cx="1180375" cy="500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1439" y="395576"/>
            <a:ext cx="942511" cy="2368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" name="Google Shape;37;p49"/>
          <p:cNvCxnSpPr/>
          <p:nvPr/>
        </p:nvCxnSpPr>
        <p:spPr>
          <a:xfrm>
            <a:off x="263525" y="6416675"/>
            <a:ext cx="11623482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8" name="Google Shape;38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30702" y="276281"/>
            <a:ext cx="1354567" cy="415219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49"/>
          <p:cNvSpPr/>
          <p:nvPr/>
        </p:nvSpPr>
        <p:spPr>
          <a:xfrm>
            <a:off x="0" y="873930"/>
            <a:ext cx="12192000" cy="5551037"/>
          </a:xfrm>
          <a:prstGeom prst="rect">
            <a:avLst/>
          </a:prstGeom>
          <a:solidFill>
            <a:srgbClr val="31B5BA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" name="Google Shape;40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49"/>
          <p:cNvSpPr txBox="1"/>
          <p:nvPr/>
        </p:nvSpPr>
        <p:spPr>
          <a:xfrm>
            <a:off x="11596863" y="6422278"/>
            <a:ext cx="290144" cy="287258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1" i="0" lang="ru-RU" sz="1200" u="none" cap="none" strike="noStrike">
                <a:solidFill>
                  <a:srgbClr val="BABCB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i="0" sz="1200" u="none" cap="none" strike="noStrike">
              <a:solidFill>
                <a:srgbClr val="BABCB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9"/>
          <p:cNvSpPr txBox="1"/>
          <p:nvPr/>
        </p:nvSpPr>
        <p:spPr>
          <a:xfrm>
            <a:off x="4301005" y="6472426"/>
            <a:ext cx="7003521" cy="426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300" u="none" cap="none" strike="noStrik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Пятый этап Всероссийской просветительской Эстафеты «Мои финансы»</a:t>
            </a:r>
            <a:endParaRPr b="0" i="0" sz="1300" u="none" cap="none" strike="noStrik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6" name="Google Shape;46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5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5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5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1" name="Google Shape;61;p5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7" name="Google Shape;77;p5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8" name="Google Shape;78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4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4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4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4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24.png"/><Relationship Id="rId5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35.jpg"/><Relationship Id="rId8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Relationship Id="rId4" Type="http://schemas.openxmlformats.org/officeDocument/2006/relationships/image" Target="../media/image17.png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3.png"/><Relationship Id="rId4" Type="http://schemas.openxmlformats.org/officeDocument/2006/relationships/image" Target="../media/image52.png"/><Relationship Id="rId9" Type="http://schemas.openxmlformats.org/officeDocument/2006/relationships/image" Target="../media/image4.png"/><Relationship Id="rId5" Type="http://schemas.openxmlformats.org/officeDocument/2006/relationships/image" Target="../media/image38.png"/><Relationship Id="rId6" Type="http://schemas.openxmlformats.org/officeDocument/2006/relationships/image" Target="../media/image49.png"/><Relationship Id="rId7" Type="http://schemas.openxmlformats.org/officeDocument/2006/relationships/image" Target="../media/image45.png"/><Relationship Id="rId8" Type="http://schemas.openxmlformats.org/officeDocument/2006/relationships/image" Target="../media/image4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41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40.png"/><Relationship Id="rId8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Relationship Id="rId4" Type="http://schemas.openxmlformats.org/officeDocument/2006/relationships/image" Target="../media/image41.png"/><Relationship Id="rId5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15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41.png"/><Relationship Id="rId8" Type="http://schemas.openxmlformats.org/officeDocument/2006/relationships/image" Target="../media/image5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Relationship Id="rId4" Type="http://schemas.openxmlformats.org/officeDocument/2006/relationships/chart" Target="../charts/chart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6.png"/><Relationship Id="rId4" Type="http://schemas.openxmlformats.org/officeDocument/2006/relationships/image" Target="../media/image41.png"/><Relationship Id="rId5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3.png"/><Relationship Id="rId4" Type="http://schemas.openxmlformats.org/officeDocument/2006/relationships/image" Target="../media/image52.png"/><Relationship Id="rId9" Type="http://schemas.openxmlformats.org/officeDocument/2006/relationships/image" Target="../media/image45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9.png"/><Relationship Id="rId8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34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12.png"/><Relationship Id="rId8" Type="http://schemas.openxmlformats.org/officeDocument/2006/relationships/image" Target="../media/image3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Relationship Id="rId4" Type="http://schemas.openxmlformats.org/officeDocument/2006/relationships/image" Target="../media/image39.png"/><Relationship Id="rId5" Type="http://schemas.openxmlformats.org/officeDocument/2006/relationships/image" Target="../media/image3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39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12.png"/><Relationship Id="rId8" Type="http://schemas.openxmlformats.org/officeDocument/2006/relationships/image" Target="../media/image3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Relationship Id="rId5" Type="http://schemas.openxmlformats.org/officeDocument/2006/relationships/image" Target="../media/image16.png"/><Relationship Id="rId6" Type="http://schemas.openxmlformats.org/officeDocument/2006/relationships/image" Target="../media/image39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Relationship Id="rId4" Type="http://schemas.openxmlformats.org/officeDocument/2006/relationships/image" Target="../media/image39.png"/><Relationship Id="rId5" Type="http://schemas.openxmlformats.org/officeDocument/2006/relationships/image" Target="../media/image3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openxmlformats.org/officeDocument/2006/relationships/image" Target="../media/image34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12.png"/><Relationship Id="rId8" Type="http://schemas.openxmlformats.org/officeDocument/2006/relationships/image" Target="../media/image3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6.png"/><Relationship Id="rId4" Type="http://schemas.openxmlformats.org/officeDocument/2006/relationships/image" Target="../media/image34.png"/><Relationship Id="rId5" Type="http://schemas.openxmlformats.org/officeDocument/2006/relationships/image" Target="../media/image3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0.png"/><Relationship Id="rId4" Type="http://schemas.openxmlformats.org/officeDocument/2006/relationships/image" Target="../media/image4.png"/><Relationship Id="rId5" Type="http://schemas.openxmlformats.org/officeDocument/2006/relationships/image" Target="../media/image3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3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5" Type="http://schemas.openxmlformats.org/officeDocument/2006/relationships/image" Target="../media/image38.png"/><Relationship Id="rId6" Type="http://schemas.openxmlformats.org/officeDocument/2006/relationships/image" Target="../media/image49.png"/><Relationship Id="rId7" Type="http://schemas.openxmlformats.org/officeDocument/2006/relationships/image" Target="../media/image4.png"/><Relationship Id="rId8" Type="http://schemas.openxmlformats.org/officeDocument/2006/relationships/image" Target="../media/image45.png"/></Relationships>
</file>

<file path=ppt/slides/_rels/slide37.xml.rels><?xml version="1.0" encoding="UTF-8" standalone="yes"?><Relationships xmlns="http://schemas.openxmlformats.org/package/2006/relationships"><Relationship Id="rId10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3.png"/><Relationship Id="rId4" Type="http://schemas.openxmlformats.org/officeDocument/2006/relationships/image" Target="../media/image56.png"/><Relationship Id="rId9" Type="http://schemas.openxmlformats.org/officeDocument/2006/relationships/image" Target="../media/image58.png"/><Relationship Id="rId5" Type="http://schemas.openxmlformats.org/officeDocument/2006/relationships/image" Target="../media/image69.png"/><Relationship Id="rId6" Type="http://schemas.openxmlformats.org/officeDocument/2006/relationships/image" Target="../media/image27.png"/><Relationship Id="rId7" Type="http://schemas.openxmlformats.org/officeDocument/2006/relationships/image" Target="../media/image4.png"/><Relationship Id="rId8" Type="http://schemas.openxmlformats.org/officeDocument/2006/relationships/image" Target="../media/image4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6.png"/><Relationship Id="rId4" Type="http://schemas.openxmlformats.org/officeDocument/2006/relationships/image" Target="../media/image45.png"/><Relationship Id="rId5" Type="http://schemas.openxmlformats.org/officeDocument/2006/relationships/image" Target="../media/image58.png"/><Relationship Id="rId6" Type="http://schemas.openxmlformats.org/officeDocument/2006/relationships/image" Target="../media/image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3.png"/><Relationship Id="rId4" Type="http://schemas.openxmlformats.org/officeDocument/2006/relationships/image" Target="../media/image52.png"/><Relationship Id="rId9" Type="http://schemas.openxmlformats.org/officeDocument/2006/relationships/image" Target="../media/image65.png"/><Relationship Id="rId5" Type="http://schemas.openxmlformats.org/officeDocument/2006/relationships/image" Target="../media/image38.png"/><Relationship Id="rId6" Type="http://schemas.openxmlformats.org/officeDocument/2006/relationships/image" Target="../media/image4.png"/><Relationship Id="rId7" Type="http://schemas.openxmlformats.org/officeDocument/2006/relationships/image" Target="../media/image45.png"/><Relationship Id="rId8" Type="http://schemas.openxmlformats.org/officeDocument/2006/relationships/image" Target="../media/image4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Relationship Id="rId4" Type="http://schemas.openxmlformats.org/officeDocument/2006/relationships/image" Target="../media/image34.png"/><Relationship Id="rId5" Type="http://schemas.openxmlformats.org/officeDocument/2006/relationships/image" Target="../media/image27.png"/><Relationship Id="rId6" Type="http://schemas.openxmlformats.org/officeDocument/2006/relationships/image" Target="../media/image1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0.png"/><Relationship Id="rId4" Type="http://schemas.openxmlformats.org/officeDocument/2006/relationships/image" Target="../media/image26.png"/><Relationship Id="rId5" Type="http://schemas.openxmlformats.org/officeDocument/2006/relationships/image" Target="../media/image12.png"/><Relationship Id="rId6" Type="http://schemas.openxmlformats.org/officeDocument/2006/relationships/image" Target="../media/image67.png"/><Relationship Id="rId7" Type="http://schemas.openxmlformats.org/officeDocument/2006/relationships/image" Target="../media/image6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s://music.yandex.ru/album/20254097/track/97923167?activeTab=about&amp;dir=desc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music.yandex.ru/album/20254097/track/97923167?activeTab=about&amp;dir=desc" TargetMode="External"/><Relationship Id="rId4" Type="http://schemas.openxmlformats.org/officeDocument/2006/relationships/hyperlink" Target="about:blank" TargetMode="External"/><Relationship Id="rId9" Type="http://schemas.openxmlformats.org/officeDocument/2006/relationships/image" Target="../media/image72.jpg"/><Relationship Id="rId5" Type="http://schemas.openxmlformats.org/officeDocument/2006/relationships/hyperlink" Target="about:blank" TargetMode="External"/><Relationship Id="rId6" Type="http://schemas.openxmlformats.org/officeDocument/2006/relationships/hyperlink" Target="https://bobrenok.oc3.ru/" TargetMode="External"/><Relationship Id="rId7" Type="http://schemas.openxmlformats.org/officeDocument/2006/relationships/hyperlink" Target="https://vk.com/video-73154028_456242842" TargetMode="External"/><Relationship Id="rId8" Type="http://schemas.openxmlformats.org/officeDocument/2006/relationships/image" Target="../media/image70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74.png"/><Relationship Id="rId4" Type="http://schemas.openxmlformats.org/officeDocument/2006/relationships/image" Target="../media/image68.png"/><Relationship Id="rId5" Type="http://schemas.openxmlformats.org/officeDocument/2006/relationships/image" Target="../media/image73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26.png"/><Relationship Id="rId6" Type="http://schemas.openxmlformats.org/officeDocument/2006/relationships/image" Target="../media/image14.png"/><Relationship Id="rId7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26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14.png"/><Relationship Id="rId8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Relationship Id="rId4" Type="http://schemas.openxmlformats.org/officeDocument/2006/relationships/image" Target="../media/image14.png"/><Relationship Id="rId5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"/>
          <p:cNvSpPr txBox="1"/>
          <p:nvPr>
            <p:ph idx="4294967295" type="subTitle"/>
          </p:nvPr>
        </p:nvSpPr>
        <p:spPr>
          <a:xfrm>
            <a:off x="2781642" y="5867257"/>
            <a:ext cx="5955958" cy="4419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ФИО спикера</a:t>
            </a:r>
            <a:endParaRPr/>
          </a:p>
        </p:txBody>
      </p:sp>
      <p:pic>
        <p:nvPicPr>
          <p:cNvPr id="116" name="Google Shape;11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65935" y="1932223"/>
            <a:ext cx="9260131" cy="366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6682648"/>
            <a:ext cx="12192001" cy="201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0562" y="4192634"/>
            <a:ext cx="952500" cy="163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"/>
          <p:cNvSpPr txBox="1"/>
          <p:nvPr/>
        </p:nvSpPr>
        <p:spPr>
          <a:xfrm>
            <a:off x="2928263" y="252080"/>
            <a:ext cx="3603166" cy="4663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200" u="none" cap="none" strike="noStrike">
                <a:solidFill>
                  <a:srgbClr val="31B5BA"/>
                </a:solidFill>
                <a:latin typeface="Arial"/>
                <a:ea typeface="Arial"/>
                <a:cs typeface="Arial"/>
                <a:sym typeface="Arial"/>
              </a:rPr>
              <a:t>Пятый этап </a:t>
            </a:r>
            <a:r>
              <a:rPr b="0" i="0" lang="ru-RU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b="0" i="0" lang="ru-RU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b="0" i="0" sz="12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oogle Shape;247;p10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248" name="Google Shape;248;p10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10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50" name="Google Shape;250;p10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251" name="Google Shape;251;p1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2" name="Google Shape;252;p10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3" name="Google Shape;253;p10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0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EB5BB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2EB5BB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sp>
        <p:nvSpPr>
          <p:cNvPr id="255" name="Google Shape;255;p10"/>
          <p:cNvSpPr txBox="1"/>
          <p:nvPr/>
        </p:nvSpPr>
        <p:spPr>
          <a:xfrm>
            <a:off x="1311381" y="1880482"/>
            <a:ext cx="6212542" cy="35225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решили поискать другую игру для вашего планшета. Нашли красочный сайт с описанием персонажей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исключительно положительными отзывами игроков.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скачали установочные файлы. Но при запуске игры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весь экран выплыло окно блокировки Windows. Скачанный файл оказался вредоносным и установил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ваш планшет баннер.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Во всплывающем окне вам предлагают отправить СМС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незнакомый номер. Вам дается 3 часа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оплату программы для снятия баннера.</a:t>
            </a:r>
            <a:endParaRPr/>
          </a:p>
        </p:txBody>
      </p:sp>
      <p:pic>
        <p:nvPicPr>
          <p:cNvPr descr="Как удалить баннер вымогатель? Способ 1-й » Компьютерная помощь" id="256" name="Google Shape;256;p10"/>
          <p:cNvPicPr preferRelativeResize="0"/>
          <p:nvPr/>
        </p:nvPicPr>
        <p:blipFill rotWithShape="1">
          <a:blip r:embed="rId7">
            <a:alphaModFix/>
          </a:blip>
          <a:srcRect b="20389" l="0" r="0" t="0"/>
          <a:stretch/>
        </p:blipFill>
        <p:spPr>
          <a:xfrm>
            <a:off x="0" y="4982222"/>
            <a:ext cx="4129444" cy="1875778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10"/>
          <p:cNvSpPr txBox="1"/>
          <p:nvPr/>
        </p:nvSpPr>
        <p:spPr>
          <a:xfrm>
            <a:off x="2145604" y="1213672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 уровень: задание 2</a:t>
            </a:r>
            <a:endParaRPr/>
          </a:p>
        </p:txBody>
      </p:sp>
      <p:pic>
        <p:nvPicPr>
          <p:cNvPr id="258" name="Google Shape;258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62238" y="983029"/>
            <a:ext cx="517003" cy="620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446333" y="983029"/>
            <a:ext cx="517003" cy="62040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0" name="Google Shape;260;p10"/>
          <p:cNvGrpSpPr/>
          <p:nvPr/>
        </p:nvGrpSpPr>
        <p:grpSpPr>
          <a:xfrm>
            <a:off x="9277672" y="4179811"/>
            <a:ext cx="2134183" cy="2244252"/>
            <a:chOff x="9277672" y="4179811"/>
            <a:chExt cx="2134183" cy="2244252"/>
          </a:xfrm>
        </p:grpSpPr>
        <p:sp>
          <p:nvSpPr>
            <p:cNvPr id="261" name="Google Shape;261;p10"/>
            <p:cNvSpPr/>
            <p:nvPr/>
          </p:nvSpPr>
          <p:spPr>
            <a:xfrm>
              <a:off x="9638485" y="5577563"/>
              <a:ext cx="1456443" cy="84650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62" name="Google Shape;262;p1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9277672" y="4179811"/>
              <a:ext cx="2134183" cy="209242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1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8" name="Google Shape;268;p11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11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270" name="Google Shape;270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12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2"/>
          <p:cNvSpPr/>
          <p:nvPr/>
        </p:nvSpPr>
        <p:spPr>
          <a:xfrm>
            <a:off x="6323481" y="5024133"/>
            <a:ext cx="5065362" cy="1262122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2"/>
          <p:cNvSpPr txBox="1"/>
          <p:nvPr>
            <p:ph idx="4294967295" type="body"/>
          </p:nvPr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ru-RU" sz="1800"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lang="ru-RU" sz="1800">
                <a:latin typeface="Arial"/>
                <a:ea typeface="Arial"/>
                <a:cs typeface="Arial"/>
                <a:sym typeface="Arial"/>
              </a:rPr>
            </a:br>
            <a:r>
              <a:rPr lang="ru-RU" sz="1800"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ru-RU" sz="1800"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lang="ru-RU" sz="1800">
                <a:latin typeface="Arial"/>
                <a:ea typeface="Arial"/>
                <a:cs typeface="Arial"/>
                <a:sym typeface="Arial"/>
              </a:rPr>
            </a:br>
            <a:r>
              <a:rPr lang="ru-RU" sz="1800"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  <p:sp>
        <p:nvSpPr>
          <p:cNvPr id="278" name="Google Shape;278;p12"/>
          <p:cNvSpPr/>
          <p:nvPr/>
        </p:nvSpPr>
        <p:spPr>
          <a:xfrm>
            <a:off x="6323481" y="3556705"/>
            <a:ext cx="5065362" cy="1327912"/>
          </a:xfrm>
          <a:prstGeom prst="roundRect">
            <a:avLst>
              <a:gd fmla="val 16122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12"/>
          <p:cNvSpPr txBox="1"/>
          <p:nvPr/>
        </p:nvSpPr>
        <p:spPr>
          <a:xfrm>
            <a:off x="6555080" y="3704633"/>
            <a:ext cx="4673214" cy="9848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Перезагрузить планшет в надежде,</a:t>
            </a:r>
            <a:b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что баннер исчезнет. Если не поможет, попытаться удалить программу самостоятельно до прихода родителей</a:t>
            </a:r>
            <a:endParaRPr/>
          </a:p>
        </p:txBody>
      </p:sp>
      <p:sp>
        <p:nvSpPr>
          <p:cNvPr id="280" name="Google Shape;280;p12"/>
          <p:cNvSpPr txBox="1"/>
          <p:nvPr/>
        </p:nvSpPr>
        <p:spPr>
          <a:xfrm>
            <a:off x="6608868" y="5170436"/>
            <a:ext cx="4494588" cy="13593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Отослать код из баннера в СМС</a:t>
            </a:r>
            <a:b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на предложенный номер. Если потребуется, оплатить устранение баннера, введя данные своей карты</a:t>
            </a:r>
            <a:endParaRPr/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/>
          </a:p>
        </p:txBody>
      </p:sp>
      <p:sp>
        <p:nvSpPr>
          <p:cNvPr id="281" name="Google Shape;281;p12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2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B5BB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2EB5BB"/>
                </a:solidFill>
                <a:latin typeface="Arial Black"/>
                <a:ea typeface="Arial Black"/>
                <a:cs typeface="Arial Black"/>
                <a:sym typeface="Arial Black"/>
              </a:rPr>
              <a:t>I уровень: задание 2</a:t>
            </a:r>
            <a:endParaRPr/>
          </a:p>
        </p:txBody>
      </p:sp>
      <p:pic>
        <p:nvPicPr>
          <p:cNvPr id="283" name="Google Shape;28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8430" y="942215"/>
            <a:ext cx="621169" cy="745403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2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5" name="Google Shape;285;p12"/>
          <p:cNvGrpSpPr/>
          <p:nvPr/>
        </p:nvGrpSpPr>
        <p:grpSpPr>
          <a:xfrm>
            <a:off x="285125" y="2350704"/>
            <a:ext cx="5661502" cy="1968690"/>
            <a:chOff x="446528" y="1965872"/>
            <a:chExt cx="5661502" cy="1968690"/>
          </a:xfrm>
        </p:grpSpPr>
        <p:sp>
          <p:nvSpPr>
            <p:cNvPr id="286" name="Google Shape;286;p12"/>
            <p:cNvSpPr/>
            <p:nvPr/>
          </p:nvSpPr>
          <p:spPr>
            <a:xfrm>
              <a:off x="446528" y="1965872"/>
              <a:ext cx="5661502" cy="1968690"/>
            </a:xfrm>
            <a:prstGeom prst="roundRect">
              <a:avLst>
                <a:gd fmla="val 12605" name="adj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2"/>
            <p:cNvSpPr txBox="1"/>
            <p:nvPr/>
          </p:nvSpPr>
          <p:spPr>
            <a:xfrm>
              <a:off x="607931" y="2276700"/>
              <a:ext cx="5421991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0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Выключить планшет, сообщить родителям, что на него установился баннер, </a:t>
              </a:r>
              <a:br>
                <a:rPr b="0" i="0" lang="ru-RU" sz="20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0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и дождаться специалиста по устранению вредоносных программ  </a:t>
              </a:r>
              <a:endParaRPr/>
            </a:p>
          </p:txBody>
        </p:sp>
      </p:grpSp>
      <p:grpSp>
        <p:nvGrpSpPr>
          <p:cNvPr id="288" name="Google Shape;288;p12"/>
          <p:cNvGrpSpPr/>
          <p:nvPr/>
        </p:nvGrpSpPr>
        <p:grpSpPr>
          <a:xfrm>
            <a:off x="326720" y="4467829"/>
            <a:ext cx="1706581" cy="1956233"/>
            <a:chOff x="9277672" y="3977675"/>
            <a:chExt cx="2134183" cy="2446388"/>
          </a:xfrm>
        </p:grpSpPr>
        <p:sp>
          <p:nvSpPr>
            <p:cNvPr id="289" name="Google Shape;289;p12"/>
            <p:cNvSpPr/>
            <p:nvPr/>
          </p:nvSpPr>
          <p:spPr>
            <a:xfrm>
              <a:off x="9638485" y="5577563"/>
              <a:ext cx="1456443" cy="84650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90" name="Google Shape;290;p1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277672" y="3977675"/>
              <a:ext cx="2134183" cy="209242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3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13"/>
          <p:cNvSpPr txBox="1"/>
          <p:nvPr/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 b="1" i="0" sz="4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297" name="Google Shape;297;p13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000038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3"/>
          <p:cNvSpPr txBox="1"/>
          <p:nvPr>
            <p:ph idx="4294967295" type="body"/>
          </p:nvPr>
        </p:nvSpPr>
        <p:spPr>
          <a:xfrm>
            <a:off x="1025502" y="2042391"/>
            <a:ext cx="5993863" cy="784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Появление баннеров, всплывающих символов и окон</a:t>
            </a:r>
            <a:endParaRPr/>
          </a:p>
        </p:txBody>
      </p:sp>
      <p:sp>
        <p:nvSpPr>
          <p:cNvPr id="301" name="Google Shape;301;p13"/>
          <p:cNvSpPr txBox="1"/>
          <p:nvPr/>
        </p:nvSpPr>
        <p:spPr>
          <a:xfrm>
            <a:off x="1025502" y="3229830"/>
            <a:ext cx="6454254" cy="381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Ограничение по времени принятия решения</a:t>
            </a:r>
            <a:endParaRPr/>
          </a:p>
        </p:txBody>
      </p:sp>
      <p:sp>
        <p:nvSpPr>
          <p:cNvPr id="302" name="Google Shape;302;p13"/>
          <p:cNvSpPr txBox="1"/>
          <p:nvPr/>
        </p:nvSpPr>
        <p:spPr>
          <a:xfrm>
            <a:off x="1025502" y="4133750"/>
            <a:ext cx="6397045" cy="1070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Требование выслать по СМС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какие-либо коды, подтверждающие финансовые или иные операции</a:t>
            </a:r>
            <a:endParaRPr/>
          </a:p>
        </p:txBody>
      </p:sp>
      <p:sp>
        <p:nvSpPr>
          <p:cNvPr id="303" name="Google Shape;303;p13"/>
          <p:cNvSpPr txBox="1"/>
          <p:nvPr/>
        </p:nvSpPr>
        <p:spPr>
          <a:xfrm>
            <a:off x="1025502" y="5675729"/>
            <a:ext cx="6397045" cy="7676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Вымогание денег (даже незначительных сумм)</a:t>
            </a:r>
            <a:endParaRPr/>
          </a:p>
        </p:txBody>
      </p:sp>
      <p:cxnSp>
        <p:nvCxnSpPr>
          <p:cNvPr id="304" name="Google Shape;304;p13"/>
          <p:cNvCxnSpPr/>
          <p:nvPr/>
        </p:nvCxnSpPr>
        <p:spPr>
          <a:xfrm>
            <a:off x="1025502" y="3931859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5" name="Google Shape;305;p13"/>
          <p:cNvCxnSpPr/>
          <p:nvPr/>
        </p:nvCxnSpPr>
        <p:spPr>
          <a:xfrm>
            <a:off x="1025502" y="5373076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06" name="Google Shape;306;p13"/>
          <p:cNvCxnSpPr/>
          <p:nvPr/>
        </p:nvCxnSpPr>
        <p:spPr>
          <a:xfrm>
            <a:off x="1025502" y="286422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07" name="Google Shape;307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008567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4218802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444374"/>
            <a:ext cx="200404" cy="709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14"/>
          <p:cNvPicPr preferRelativeResize="0"/>
          <p:nvPr/>
        </p:nvPicPr>
        <p:blipFill rotWithShape="1">
          <a:blip r:embed="rId3">
            <a:alphaModFix/>
          </a:blip>
          <a:srcRect b="18629" l="10921" r="5984" t="10074"/>
          <a:stretch/>
        </p:blipFill>
        <p:spPr>
          <a:xfrm>
            <a:off x="6265" y="853814"/>
            <a:ext cx="12185735" cy="55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205" y="1271801"/>
            <a:ext cx="4357592" cy="204356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4"/>
          <p:cNvSpPr txBox="1"/>
          <p:nvPr/>
        </p:nvSpPr>
        <p:spPr>
          <a:xfrm>
            <a:off x="1292443" y="1609832"/>
            <a:ext cx="3198819" cy="6674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b="1" i="0" lang="ru-RU" sz="4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ПОБЕДА</a:t>
            </a:r>
            <a:r>
              <a:rPr b="1" i="0" lang="ru-RU" sz="4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/>
          </a:p>
        </p:txBody>
      </p:sp>
      <p:pic>
        <p:nvPicPr>
          <p:cNvPr id="317" name="Google Shape;31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065" y="2287642"/>
            <a:ext cx="6757483" cy="3870791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4"/>
          <p:cNvSpPr txBox="1"/>
          <p:nvPr/>
        </p:nvSpPr>
        <p:spPr>
          <a:xfrm>
            <a:off x="798884" y="3429415"/>
            <a:ext cx="5409681" cy="2287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 прошли </a:t>
            </a:r>
            <a:r>
              <a:rPr b="0" i="0" lang="ru-RU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уровень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получаете титул 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«Рекрут безопасности</a:t>
            </a:r>
            <a:b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играх»!</a:t>
            </a:r>
            <a:endParaRPr/>
          </a:p>
        </p:txBody>
      </p:sp>
      <p:sp>
        <p:nvSpPr>
          <p:cNvPr id="319" name="Google Shape;319;p14"/>
          <p:cNvSpPr/>
          <p:nvPr/>
        </p:nvSpPr>
        <p:spPr>
          <a:xfrm>
            <a:off x="8223776" y="4302238"/>
            <a:ext cx="2474099" cy="2114549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F7D0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291342" y="1943566"/>
            <a:ext cx="1712996" cy="101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08354" y="1170524"/>
            <a:ext cx="186690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1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674724" y="1767852"/>
            <a:ext cx="3427829" cy="3694704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4"/>
          <p:cNvSpPr txBox="1"/>
          <p:nvPr>
            <p:ph idx="4294967295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324" name="Google Shape;324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15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331" name="Google Shape;331;p15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5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3" name="Google Shape;333;p15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334" name="Google Shape;334;p1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15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6" name="Google Shape;336;p15"/>
          <p:cNvSpPr txBox="1"/>
          <p:nvPr/>
        </p:nvSpPr>
        <p:spPr>
          <a:xfrm>
            <a:off x="1621360" y="2019468"/>
            <a:ext cx="5931713" cy="35225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успешно установили игру и приступили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 выполнению заданий. Чтобы стать топ-игроком,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вам надо выполнить большое количество квестов,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долго добывать и усовершенствовать экипировку.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одном из заданий вы познакомились с другим игроком. Он попросил у вас номер телефона, чтобы общаться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вне игрового чата. В мессенджере игрок предложил вам ускорить выход в топ. Для этого можно осуществить покупку игровых ценностей за реальные деньги по очень выгодной цене. Это запрещено правилами игры,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поэтому всю переписку надо держать в тайне от всех.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7" name="Google Shape;337;p15"/>
          <p:cNvPicPr preferRelativeResize="0"/>
          <p:nvPr/>
        </p:nvPicPr>
        <p:blipFill rotWithShape="1">
          <a:blip r:embed="rId7">
            <a:alphaModFix/>
          </a:blip>
          <a:srcRect b="37908" l="0" r="0" t="7474"/>
          <a:stretch/>
        </p:blipFill>
        <p:spPr>
          <a:xfrm>
            <a:off x="0" y="5199798"/>
            <a:ext cx="3984074" cy="1682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063967" y="1165795"/>
            <a:ext cx="379547" cy="5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15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15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F7D0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EF7D01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sp>
        <p:nvSpPr>
          <p:cNvPr id="341" name="Google Shape;341;p15"/>
          <p:cNvSpPr/>
          <p:nvPr/>
        </p:nvSpPr>
        <p:spPr>
          <a:xfrm>
            <a:off x="9638485" y="5577563"/>
            <a:ext cx="1456443" cy="846500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F7D0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2" name="Google Shape;342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505168" y="4183214"/>
            <a:ext cx="1804885" cy="1945406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5"/>
          <p:cNvSpPr txBox="1"/>
          <p:nvPr/>
        </p:nvSpPr>
        <p:spPr>
          <a:xfrm>
            <a:off x="2145604" y="1213672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 уровень: задание 3</a:t>
            </a:r>
            <a:endParaRPr b="1" i="0" sz="2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6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9" name="Google Shape;349;p16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6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351" name="Google Shape;351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17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7"/>
          <p:cNvSpPr/>
          <p:nvPr/>
        </p:nvSpPr>
        <p:spPr>
          <a:xfrm>
            <a:off x="615241" y="5747166"/>
            <a:ext cx="1164632" cy="676896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F7D0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7"/>
          <p:cNvSpPr/>
          <p:nvPr/>
        </p:nvSpPr>
        <p:spPr>
          <a:xfrm>
            <a:off x="6323481" y="4881133"/>
            <a:ext cx="5065362" cy="1290793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7"/>
          <p:cNvSpPr/>
          <p:nvPr/>
        </p:nvSpPr>
        <p:spPr>
          <a:xfrm>
            <a:off x="6323481" y="3663522"/>
            <a:ext cx="5065362" cy="1087547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7"/>
          <p:cNvSpPr txBox="1"/>
          <p:nvPr/>
        </p:nvSpPr>
        <p:spPr>
          <a:xfrm>
            <a:off x="6570768" y="3791796"/>
            <a:ext cx="463063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Согласиться, не говоря никому, перевести со своей карты требуемые деньги и ждать передачи игровых ценностей</a:t>
            </a:r>
            <a:endParaRPr b="0" i="0" sz="1050" u="none" cap="none" strike="noStrike">
              <a:solidFill>
                <a:srgbClr val="EF7D0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7"/>
          <p:cNvSpPr txBox="1"/>
          <p:nvPr/>
        </p:nvSpPr>
        <p:spPr>
          <a:xfrm>
            <a:off x="6570768" y="4971914"/>
            <a:ext cx="4494588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Согласиться, в залог предварительно взять часть экипировки, но предоставить другому игроку скриншот обеих сторон своей банковской карты  </a:t>
            </a:r>
            <a:endParaRPr/>
          </a:p>
        </p:txBody>
      </p:sp>
      <p:pic>
        <p:nvPicPr>
          <p:cNvPr id="362" name="Google Shape;36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7461" y="4604031"/>
            <a:ext cx="1411185" cy="1521054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7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7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F7D0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EF7D01"/>
                </a:solidFill>
                <a:latin typeface="Arial Black"/>
                <a:ea typeface="Arial Black"/>
                <a:cs typeface="Arial Black"/>
                <a:sym typeface="Arial Black"/>
              </a:rPr>
              <a:t>II уровень: задание 3</a:t>
            </a:r>
            <a:endParaRPr b="1" i="0" sz="3000" u="none" cap="none" strike="noStrike">
              <a:solidFill>
                <a:srgbClr val="EF7D0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365" name="Google Shape;365;p17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3620" y="1007439"/>
            <a:ext cx="529433" cy="7311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7" name="Google Shape;367;p17"/>
          <p:cNvGrpSpPr/>
          <p:nvPr/>
        </p:nvGrpSpPr>
        <p:grpSpPr>
          <a:xfrm>
            <a:off x="285125" y="2350704"/>
            <a:ext cx="5099692" cy="1968690"/>
            <a:chOff x="446528" y="1965872"/>
            <a:chExt cx="5099692" cy="1968690"/>
          </a:xfrm>
        </p:grpSpPr>
        <p:sp>
          <p:nvSpPr>
            <p:cNvPr id="368" name="Google Shape;368;p17"/>
            <p:cNvSpPr/>
            <p:nvPr/>
          </p:nvSpPr>
          <p:spPr>
            <a:xfrm>
              <a:off x="446528" y="1965872"/>
              <a:ext cx="5099692" cy="1968690"/>
            </a:xfrm>
            <a:prstGeom prst="roundRect">
              <a:avLst>
                <a:gd fmla="val 12605" name="adj"/>
              </a:avLst>
            </a:prstGeom>
            <a:solidFill>
              <a:srgbClr val="EF7D0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17"/>
            <p:cNvSpPr txBox="1"/>
            <p:nvPr/>
          </p:nvSpPr>
          <p:spPr>
            <a:xfrm>
              <a:off x="668864" y="2231763"/>
              <a:ext cx="4712326" cy="14465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Не соглашаться, сообщить родителям и администрации игры о нарушении правил и возможном мошенничестве</a:t>
              </a:r>
              <a:endParaRPr b="0" i="0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0" name="Google Shape;370;p17"/>
          <p:cNvSpPr txBox="1"/>
          <p:nvPr/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8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18"/>
          <p:cNvSpPr txBox="1"/>
          <p:nvPr/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/>
          </a:p>
        </p:txBody>
      </p:sp>
      <p:pic>
        <p:nvPicPr>
          <p:cNvPr id="377" name="Google Shape;377;p18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000038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0" name="Google Shape;380;p18"/>
          <p:cNvCxnSpPr/>
          <p:nvPr/>
        </p:nvCxnSpPr>
        <p:spPr>
          <a:xfrm>
            <a:off x="1025501" y="4133565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1" name="Google Shape;381;p18"/>
          <p:cNvCxnSpPr/>
          <p:nvPr/>
        </p:nvCxnSpPr>
        <p:spPr>
          <a:xfrm>
            <a:off x="1025502" y="5292394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82" name="Google Shape;382;p18"/>
          <p:cNvCxnSpPr/>
          <p:nvPr/>
        </p:nvCxnSpPr>
        <p:spPr>
          <a:xfrm>
            <a:off x="1025501" y="2958352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383" name="Google Shape;38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227183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4328532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483763"/>
            <a:ext cx="200404" cy="709767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8"/>
          <p:cNvSpPr txBox="1"/>
          <p:nvPr>
            <p:ph idx="4294967295" type="body"/>
          </p:nvPr>
        </p:nvSpPr>
        <p:spPr>
          <a:xfrm>
            <a:off x="1025501" y="2028504"/>
            <a:ext cx="5688632" cy="792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Стремление общаться с вами </a:t>
            </a:r>
            <a:br>
              <a:rPr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мессенджерах вне игры</a:t>
            </a:r>
            <a:endParaRPr/>
          </a:p>
        </p:txBody>
      </p:sp>
      <p:sp>
        <p:nvSpPr>
          <p:cNvPr id="387" name="Google Shape;387;p18"/>
          <p:cNvSpPr txBox="1"/>
          <p:nvPr/>
        </p:nvSpPr>
        <p:spPr>
          <a:xfrm>
            <a:off x="1025501" y="3227183"/>
            <a:ext cx="6300135" cy="6949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Предложения, нарушающие официальные условия игры</a:t>
            </a:r>
            <a:endParaRPr/>
          </a:p>
        </p:txBody>
      </p:sp>
      <p:sp>
        <p:nvSpPr>
          <p:cNvPr id="388" name="Google Shape;388;p18"/>
          <p:cNvSpPr txBox="1"/>
          <p:nvPr/>
        </p:nvSpPr>
        <p:spPr>
          <a:xfrm>
            <a:off x="1025501" y="4343574"/>
            <a:ext cx="6397045" cy="7097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Действия, обещающие легкое прохождение игры, недоступное другим игрокам</a:t>
            </a:r>
            <a:endParaRPr/>
          </a:p>
        </p:txBody>
      </p:sp>
      <p:sp>
        <p:nvSpPr>
          <p:cNvPr id="389" name="Google Shape;389;p18"/>
          <p:cNvSpPr txBox="1"/>
          <p:nvPr/>
        </p:nvSpPr>
        <p:spPr>
          <a:xfrm>
            <a:off x="1025501" y="5483763"/>
            <a:ext cx="5574214" cy="7676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Указание держать договоренности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тайне, хранить секрет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oogle Shape;394;p19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395" name="Google Shape;395;p19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6" name="Google Shape;396;p19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7" name="Google Shape;397;p19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398" name="Google Shape;398;p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19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0" name="Google Shape;400;p19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9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EF7D0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EF7D01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sp>
        <p:nvSpPr>
          <p:cNvPr id="402" name="Google Shape;402;p19"/>
          <p:cNvSpPr/>
          <p:nvPr/>
        </p:nvSpPr>
        <p:spPr>
          <a:xfrm>
            <a:off x="9638485" y="5577563"/>
            <a:ext cx="1456443" cy="846500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F7D0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9"/>
          <p:cNvSpPr txBox="1"/>
          <p:nvPr/>
        </p:nvSpPr>
        <p:spPr>
          <a:xfrm>
            <a:off x="2145604" y="1213672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 уровень: задание 4</a:t>
            </a:r>
            <a:endParaRPr/>
          </a:p>
        </p:txBody>
      </p:sp>
      <p:sp>
        <p:nvSpPr>
          <p:cNvPr id="404" name="Google Shape;404;p19"/>
          <p:cNvSpPr txBox="1"/>
          <p:nvPr/>
        </p:nvSpPr>
        <p:spPr>
          <a:xfrm>
            <a:off x="1490408" y="1880482"/>
            <a:ext cx="6016521" cy="35225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Игра  оказалась такой сложной! Хорошо, что есть «бывалые» игроки, ведущие блоги в телеграмм-канале.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одного такого блогера вы подписаны и регулярно смотрите его рекомендации по игре.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Однажды блогер сам написал вам личное сообщение,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 из другого канала. Фотография, большинство постов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видео совпадали с оригинальным каналом. Блогер сказал вам, что второй аккаунт у него только для самых любимых подписчиков. </a:t>
            </a:r>
            <a:r>
              <a:rPr b="1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 готов лично помочь вам разобраться в тонкостях игры за незначительное вознаграждение: всего 2000 рублей! </a:t>
            </a: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он поможет вам сделать перевод, для этого надо только прислать фото обеих сторон карты родителей и ввести код из СМС.</a:t>
            </a:r>
            <a:endParaRPr/>
          </a:p>
        </p:txBody>
      </p:sp>
      <p:pic>
        <p:nvPicPr>
          <p:cNvPr id="405" name="Google Shape;405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464263" y="4180769"/>
            <a:ext cx="1804885" cy="1945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76965" y="5731522"/>
            <a:ext cx="955738" cy="924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63967" y="1165795"/>
            <a:ext cx="379547" cy="5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467728" y="1165795"/>
            <a:ext cx="379547" cy="524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"/>
          <p:cNvSpPr txBox="1"/>
          <p:nvPr>
            <p:ph idx="4294967295" type="title"/>
          </p:nvPr>
        </p:nvSpPr>
        <p:spPr>
          <a:xfrm>
            <a:off x="257827" y="1138235"/>
            <a:ext cx="6806852" cy="7907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Arial Black"/>
              <a:buNone/>
            </a:pPr>
            <a:r>
              <a:rPr b="1" lang="ru-RU" sz="30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Кто играет в компьютерные</a:t>
            </a:r>
            <a:br>
              <a:rPr b="1" lang="ru-RU" sz="30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lang="ru-RU" sz="30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и мобильные игры?</a:t>
            </a:r>
            <a:endParaRPr/>
          </a:p>
        </p:txBody>
      </p:sp>
      <p:graphicFrame>
        <p:nvGraphicFramePr>
          <p:cNvPr id="125" name="Google Shape;125;p2"/>
          <p:cNvGraphicFramePr/>
          <p:nvPr/>
        </p:nvGraphicFramePr>
        <p:xfrm>
          <a:off x="257827" y="2317315"/>
          <a:ext cx="5454041" cy="3807912"/>
        </p:xfrm>
        <a:graphic>
          <a:graphicData uri="http://schemas.openxmlformats.org/drawingml/2006/chart">
            <c:chart r:id="rId3"/>
          </a:graphicData>
        </a:graphic>
      </p:graphicFrame>
      <p:graphicFrame>
        <p:nvGraphicFramePr>
          <p:cNvPr id="126" name="Google Shape;126;p2"/>
          <p:cNvGraphicFramePr/>
          <p:nvPr/>
        </p:nvGraphicFramePr>
        <p:xfrm>
          <a:off x="6480132" y="2317315"/>
          <a:ext cx="5454041" cy="3807912"/>
        </p:xfrm>
        <a:graphic>
          <a:graphicData uri="http://schemas.openxmlformats.org/drawingml/2006/chart">
            <c:chart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0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4" name="Google Shape;414;p20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20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416" name="Google Shape;41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21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21"/>
          <p:cNvSpPr/>
          <p:nvPr/>
        </p:nvSpPr>
        <p:spPr>
          <a:xfrm>
            <a:off x="615241" y="5747166"/>
            <a:ext cx="1164632" cy="676896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F7D0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Google Shape;42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7461" y="4604031"/>
            <a:ext cx="1411185" cy="1521054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1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1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 b="1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6" name="Google Shape;426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741" y="1007439"/>
            <a:ext cx="529433" cy="7311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7" name="Google Shape;427;p21"/>
          <p:cNvGrpSpPr/>
          <p:nvPr/>
        </p:nvGrpSpPr>
        <p:grpSpPr>
          <a:xfrm>
            <a:off x="285125" y="2350704"/>
            <a:ext cx="5099692" cy="1968690"/>
            <a:chOff x="446528" y="1965872"/>
            <a:chExt cx="5099692" cy="1968690"/>
          </a:xfrm>
        </p:grpSpPr>
        <p:sp>
          <p:nvSpPr>
            <p:cNvPr id="428" name="Google Shape;428;p21"/>
            <p:cNvSpPr/>
            <p:nvPr/>
          </p:nvSpPr>
          <p:spPr>
            <a:xfrm>
              <a:off x="446528" y="1965872"/>
              <a:ext cx="5099692" cy="1968690"/>
            </a:xfrm>
            <a:prstGeom prst="roundRect">
              <a:avLst>
                <a:gd fmla="val 12605" name="adj"/>
              </a:avLst>
            </a:prstGeom>
            <a:solidFill>
              <a:srgbClr val="EF7D0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21"/>
            <p:cNvSpPr txBox="1"/>
            <p:nvPr/>
          </p:nvSpPr>
          <p:spPr>
            <a:xfrm>
              <a:off x="668864" y="2231763"/>
              <a:ext cx="4712326" cy="14465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Не высылать никакие данные карты (фото или номер карты </a:t>
              </a:r>
              <a:br>
                <a:rPr b="0" i="0" lang="ru-RU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и код CVV). Заблокировать подозрительный телеграмм канал </a:t>
              </a:r>
              <a:endParaRPr/>
            </a:p>
          </p:txBody>
        </p:sp>
      </p:grpSp>
      <p:sp>
        <p:nvSpPr>
          <p:cNvPr id="430" name="Google Shape;430;p21"/>
          <p:cNvSpPr/>
          <p:nvPr/>
        </p:nvSpPr>
        <p:spPr>
          <a:xfrm>
            <a:off x="6323480" y="4811444"/>
            <a:ext cx="5583257" cy="1421833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1"/>
          <p:cNvSpPr/>
          <p:nvPr/>
        </p:nvSpPr>
        <p:spPr>
          <a:xfrm>
            <a:off x="6323481" y="3566222"/>
            <a:ext cx="5361058" cy="1124389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21"/>
          <p:cNvSpPr txBox="1"/>
          <p:nvPr/>
        </p:nvSpPr>
        <p:spPr>
          <a:xfrm>
            <a:off x="6507267" y="3689930"/>
            <a:ext cx="5075671" cy="87697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Воспользоваться возможностью пообщаться </a:t>
            </a:r>
            <a:b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с известным блогером, прислать ему фото карты</a:t>
            </a:r>
            <a:b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и следовать всем выдаваемым инструкциям</a:t>
            </a:r>
            <a:endParaRPr/>
          </a:p>
        </p:txBody>
      </p:sp>
      <p:sp>
        <p:nvSpPr>
          <p:cNvPr id="433" name="Google Shape;433;p21"/>
          <p:cNvSpPr txBox="1"/>
          <p:nvPr/>
        </p:nvSpPr>
        <p:spPr>
          <a:xfrm>
            <a:off x="6608868" y="4935302"/>
            <a:ext cx="5189432" cy="11778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Написать владельцу оригинального канала</a:t>
            </a:r>
            <a:b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rgbClr val="EF7D01"/>
                </a:solidFill>
                <a:latin typeface="Arial"/>
                <a:ea typeface="Arial"/>
                <a:cs typeface="Arial"/>
                <a:sym typeface="Arial"/>
              </a:rPr>
              <a:t>о поступившем предложении. Если владелец подтвердит, что второй канал его, – прислать фото карты и отправить СМС на указанный номер</a:t>
            </a:r>
            <a:endParaRPr/>
          </a:p>
        </p:txBody>
      </p:sp>
      <p:sp>
        <p:nvSpPr>
          <p:cNvPr id="434" name="Google Shape;434;p21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F7D0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EF7D01"/>
                </a:solidFill>
                <a:latin typeface="Arial Black"/>
                <a:ea typeface="Arial Black"/>
                <a:cs typeface="Arial Black"/>
                <a:sym typeface="Arial Black"/>
              </a:rPr>
              <a:t>II уровень: задание 4</a:t>
            </a:r>
            <a:endParaRPr/>
          </a:p>
        </p:txBody>
      </p:sp>
      <p:sp>
        <p:nvSpPr>
          <p:cNvPr id="435" name="Google Shape;435;p21"/>
          <p:cNvSpPr txBox="1"/>
          <p:nvPr/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2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1" name="Google Shape;441;p22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2" name="Google Shape;442;p22"/>
          <p:cNvCxnSpPr/>
          <p:nvPr/>
        </p:nvCxnSpPr>
        <p:spPr>
          <a:xfrm>
            <a:off x="1025502" y="328300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43" name="Google Shape;443;p22"/>
          <p:cNvCxnSpPr/>
          <p:nvPr/>
        </p:nvCxnSpPr>
        <p:spPr>
          <a:xfrm>
            <a:off x="1025502" y="4728755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444" name="Google Shape;444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067273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548506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108745"/>
            <a:ext cx="250662" cy="887764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22"/>
          <p:cNvSpPr txBox="1"/>
          <p:nvPr>
            <p:ph idx="4294967295" type="body"/>
          </p:nvPr>
        </p:nvSpPr>
        <p:spPr>
          <a:xfrm>
            <a:off x="1025502" y="2113763"/>
            <a:ext cx="6454254" cy="792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ru-RU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Несколько дублирующихся каналов, </a:t>
            </a:r>
            <a:br>
              <a:rPr lang="ru-RU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не имеющих статуса официальных</a:t>
            </a:r>
            <a:endParaRPr/>
          </a:p>
        </p:txBody>
      </p:sp>
      <p:sp>
        <p:nvSpPr>
          <p:cNvPr id="449" name="Google Shape;449;p22"/>
          <p:cNvSpPr txBox="1"/>
          <p:nvPr/>
        </p:nvSpPr>
        <p:spPr>
          <a:xfrm>
            <a:off x="1025502" y="3642805"/>
            <a:ext cx="6454254" cy="937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Манипуляции в общении, подчеркивание вашей сверхзначимости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22"/>
          <p:cNvSpPr txBox="1"/>
          <p:nvPr/>
        </p:nvSpPr>
        <p:spPr>
          <a:xfrm>
            <a:off x="1040902" y="4985616"/>
            <a:ext cx="6324436" cy="12276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Просьба предоставить информацию </a:t>
            </a:r>
            <a:b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 данных карты (номер карты, код CVV и/или фото карты)</a:t>
            </a:r>
            <a:endParaRPr/>
          </a:p>
        </p:txBody>
      </p:sp>
      <p:sp>
        <p:nvSpPr>
          <p:cNvPr id="451" name="Google Shape;451;p22"/>
          <p:cNvSpPr txBox="1"/>
          <p:nvPr/>
        </p:nvSpPr>
        <p:spPr>
          <a:xfrm>
            <a:off x="311524" y="861491"/>
            <a:ext cx="8738347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Google Shape;456;p23"/>
          <p:cNvPicPr preferRelativeResize="0"/>
          <p:nvPr/>
        </p:nvPicPr>
        <p:blipFill rotWithShape="1">
          <a:blip r:embed="rId3">
            <a:alphaModFix/>
          </a:blip>
          <a:srcRect b="18629" l="10921" r="5984" t="10074"/>
          <a:stretch/>
        </p:blipFill>
        <p:spPr>
          <a:xfrm>
            <a:off x="6265" y="853814"/>
            <a:ext cx="12185735" cy="55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205" y="1271801"/>
            <a:ext cx="4357592" cy="204356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23"/>
          <p:cNvSpPr txBox="1"/>
          <p:nvPr/>
        </p:nvSpPr>
        <p:spPr>
          <a:xfrm>
            <a:off x="1292443" y="1609832"/>
            <a:ext cx="3198819" cy="6674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b="1" i="0" lang="ru-RU" sz="4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ПОБЕДА</a:t>
            </a:r>
            <a:r>
              <a:rPr b="1" i="0" lang="ru-RU" sz="4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/>
          </a:p>
        </p:txBody>
      </p:sp>
      <p:pic>
        <p:nvPicPr>
          <p:cNvPr id="459" name="Google Shape;459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065" y="2287642"/>
            <a:ext cx="6757483" cy="3870791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23"/>
          <p:cNvSpPr txBox="1"/>
          <p:nvPr/>
        </p:nvSpPr>
        <p:spPr>
          <a:xfrm>
            <a:off x="798884" y="3429415"/>
            <a:ext cx="5409681" cy="2287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 прошли </a:t>
            </a:r>
            <a:r>
              <a:rPr b="0" i="0" lang="ru-RU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</a:t>
            </a: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уровень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получаете титул 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«Адепт безопасности</a:t>
            </a:r>
            <a:b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играх»!</a:t>
            </a:r>
            <a:endParaRPr/>
          </a:p>
        </p:txBody>
      </p:sp>
      <p:sp>
        <p:nvSpPr>
          <p:cNvPr id="461" name="Google Shape;461;p23"/>
          <p:cNvSpPr/>
          <p:nvPr/>
        </p:nvSpPr>
        <p:spPr>
          <a:xfrm>
            <a:off x="8223776" y="4302238"/>
            <a:ext cx="2474099" cy="2114549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2" name="Google Shape;462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541804" y="1655710"/>
            <a:ext cx="3578694" cy="3991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291342" y="1943566"/>
            <a:ext cx="1712996" cy="101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2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2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608354" y="1170524"/>
            <a:ext cx="1866900" cy="39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0" name="Google Shape;470;p24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471" name="Google Shape;471;p24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2" name="Google Shape;472;p24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73" name="Google Shape;473;p24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474" name="Google Shape;474;p2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5" name="Google Shape;475;p24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76" name="Google Shape;476;p24"/>
          <p:cNvSpPr/>
          <p:nvPr/>
        </p:nvSpPr>
        <p:spPr>
          <a:xfrm>
            <a:off x="9638485" y="5577563"/>
            <a:ext cx="1456443" cy="846500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7" name="Google Shape;477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72035" y="4933949"/>
            <a:ext cx="1828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2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53569" y="4252615"/>
            <a:ext cx="1720691" cy="1918986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24"/>
          <p:cNvSpPr txBox="1"/>
          <p:nvPr/>
        </p:nvSpPr>
        <p:spPr>
          <a:xfrm>
            <a:off x="1645692" y="2162434"/>
            <a:ext cx="5756285" cy="27606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стали одним из топовых игроков. Скоро в игре состоится турнир, и вы уверены, что займете призовое место. Другой игрок попросил у вас номер телефона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 мессенджере предложил поучаствовать в ставках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 результат турнира.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можете сделать ставку на самого себя и/или на других игроков. Если выиграете, то сможете значительно приумножить свои финансы (в 10–20 раз!).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Для этого вам надо перевести деньги на счет другого игрока. Главное – никому не говорить о вашем договоре, так как ставки принимаются неофициально.</a:t>
            </a:r>
            <a:endParaRPr/>
          </a:p>
        </p:txBody>
      </p:sp>
      <p:sp>
        <p:nvSpPr>
          <p:cNvPr id="480" name="Google Shape;480;p24"/>
          <p:cNvSpPr txBox="1"/>
          <p:nvPr>
            <p:ph idx="4294967295" type="title"/>
          </p:nvPr>
        </p:nvSpPr>
        <p:spPr>
          <a:xfrm>
            <a:off x="2097375" y="1230752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III уровень: задание 5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24"/>
          <p:cNvSpPr txBox="1"/>
          <p:nvPr>
            <p:ph idx="4294967295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482" name="Google Shape;482;p24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24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grpSp>
        <p:nvGrpSpPr>
          <p:cNvPr id="484" name="Google Shape;484;p24"/>
          <p:cNvGrpSpPr/>
          <p:nvPr/>
        </p:nvGrpSpPr>
        <p:grpSpPr>
          <a:xfrm>
            <a:off x="6526518" y="5235523"/>
            <a:ext cx="519612" cy="126258"/>
            <a:chOff x="7743039" y="1249960"/>
            <a:chExt cx="722840" cy="175640"/>
          </a:xfrm>
        </p:grpSpPr>
        <p:sp>
          <p:nvSpPr>
            <p:cNvPr id="485" name="Google Shape;485;p24"/>
            <p:cNvSpPr/>
            <p:nvPr/>
          </p:nvSpPr>
          <p:spPr>
            <a:xfrm>
              <a:off x="77430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24"/>
            <p:cNvSpPr/>
            <p:nvPr/>
          </p:nvSpPr>
          <p:spPr>
            <a:xfrm>
              <a:off x="80166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24"/>
            <p:cNvSpPr/>
            <p:nvPr/>
          </p:nvSpPr>
          <p:spPr>
            <a:xfrm>
              <a:off x="82902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88" name="Google Shape;488;p2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95999" y="1230168"/>
            <a:ext cx="473051" cy="567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5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4" name="Google Shape;494;p25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25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496" name="Google Shape;49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26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6"/>
          <p:cNvSpPr/>
          <p:nvPr/>
        </p:nvSpPr>
        <p:spPr>
          <a:xfrm>
            <a:off x="615241" y="5747166"/>
            <a:ext cx="1164632" cy="676896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6"/>
          <p:cNvSpPr/>
          <p:nvPr/>
        </p:nvSpPr>
        <p:spPr>
          <a:xfrm>
            <a:off x="6323481" y="4506079"/>
            <a:ext cx="5253278" cy="1766186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26"/>
          <p:cNvSpPr/>
          <p:nvPr/>
        </p:nvSpPr>
        <p:spPr>
          <a:xfrm>
            <a:off x="6323480" y="3615685"/>
            <a:ext cx="5253277" cy="703709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9525">
            <a:solidFill>
              <a:srgbClr val="1C30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26"/>
          <p:cNvSpPr txBox="1"/>
          <p:nvPr/>
        </p:nvSpPr>
        <p:spPr>
          <a:xfrm>
            <a:off x="6515100" y="3707037"/>
            <a:ext cx="4873742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Перевести деньги на счет другого игрока, поставив их на себя (вы уверены в собственной победе)</a:t>
            </a:r>
            <a:endParaRPr b="0" i="0" sz="1600" u="none" cap="none" strike="noStrike">
              <a:solidFill>
                <a:srgbClr val="0097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6"/>
          <p:cNvSpPr txBox="1"/>
          <p:nvPr/>
        </p:nvSpPr>
        <p:spPr>
          <a:xfrm>
            <a:off x="6515099" y="4614212"/>
            <a:ext cx="4873743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Перевести деньги со своей карты, предварительно положив на нее наличные сбережения родителей. Деньги поставить на нескольких топовых игроков (так шанс выиграть на ставках увеличивается). </a:t>
            </a:r>
            <a:b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После выигрыша вы вернете родителям взятые деньги. </a:t>
            </a:r>
            <a:endParaRPr b="0" i="0" sz="1000" u="none" cap="none" strike="noStrike">
              <a:solidFill>
                <a:srgbClr val="0097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7" name="Google Shape;50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3960" y="4610073"/>
            <a:ext cx="1467194" cy="1636276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26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26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/>
          </a:p>
        </p:txBody>
      </p:sp>
      <p:grpSp>
        <p:nvGrpSpPr>
          <p:cNvPr id="510" name="Google Shape;510;p26"/>
          <p:cNvGrpSpPr/>
          <p:nvPr/>
        </p:nvGrpSpPr>
        <p:grpSpPr>
          <a:xfrm>
            <a:off x="285124" y="2350704"/>
            <a:ext cx="5472278" cy="1968690"/>
            <a:chOff x="446527" y="1965872"/>
            <a:chExt cx="5472278" cy="1968690"/>
          </a:xfrm>
        </p:grpSpPr>
        <p:sp>
          <p:nvSpPr>
            <p:cNvPr id="511" name="Google Shape;511;p26"/>
            <p:cNvSpPr/>
            <p:nvPr/>
          </p:nvSpPr>
          <p:spPr>
            <a:xfrm>
              <a:off x="446527" y="1965872"/>
              <a:ext cx="5472278" cy="1968690"/>
            </a:xfrm>
            <a:prstGeom prst="roundRect">
              <a:avLst>
                <a:gd fmla="val 12605" name="adj"/>
              </a:avLst>
            </a:prstGeom>
            <a:solidFill>
              <a:srgbClr val="0097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26"/>
            <p:cNvSpPr txBox="1"/>
            <p:nvPr/>
          </p:nvSpPr>
          <p:spPr>
            <a:xfrm>
              <a:off x="725789" y="2252079"/>
              <a:ext cx="5065362" cy="13542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200" u="none" cap="none" strike="noStrike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Отказаться от участия в нелегальных ставках на турнир. Сообщить администрации игры о возможном мошенничестве другого игрока</a:t>
              </a:r>
              <a:endParaRPr/>
            </a:p>
          </p:txBody>
        </p:sp>
      </p:grpSp>
      <p:sp>
        <p:nvSpPr>
          <p:cNvPr id="513" name="Google Shape;513;p26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III уровень: задание 5</a:t>
            </a:r>
            <a:endParaRPr/>
          </a:p>
        </p:txBody>
      </p:sp>
      <p:pic>
        <p:nvPicPr>
          <p:cNvPr id="514" name="Google Shape;514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0830" y="1006464"/>
            <a:ext cx="621169" cy="745403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26"/>
          <p:cNvSpPr txBox="1"/>
          <p:nvPr/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27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27"/>
          <p:cNvSpPr txBox="1"/>
          <p:nvPr/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 b="1" i="0" sz="4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522" name="Google Shape;522;p27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205554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27"/>
          <p:cNvSpPr txBox="1"/>
          <p:nvPr/>
        </p:nvSpPr>
        <p:spPr>
          <a:xfrm>
            <a:off x="1025502" y="2042390"/>
            <a:ext cx="6300136" cy="1179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Предложение участвовать в каких-либо неофициальных мероприятиях, нарушающих официальные условия игры</a:t>
            </a:r>
            <a:endParaRPr/>
          </a:p>
        </p:txBody>
      </p:sp>
      <p:sp>
        <p:nvSpPr>
          <p:cNvPr id="526" name="Google Shape;526;p27"/>
          <p:cNvSpPr txBox="1"/>
          <p:nvPr/>
        </p:nvSpPr>
        <p:spPr>
          <a:xfrm>
            <a:off x="1025502" y="3391748"/>
            <a:ext cx="6175398" cy="7097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Стремление общаться с вами 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мессенджерах вне игры</a:t>
            </a:r>
            <a:endParaRPr/>
          </a:p>
        </p:txBody>
      </p:sp>
      <p:sp>
        <p:nvSpPr>
          <p:cNvPr id="527" name="Google Shape;527;p27"/>
          <p:cNvSpPr txBox="1"/>
          <p:nvPr/>
        </p:nvSpPr>
        <p:spPr>
          <a:xfrm>
            <a:off x="1025502" y="4480624"/>
            <a:ext cx="6397045" cy="10702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Сверхвысокая доходность вложений, гарантированность выигрыша</a:t>
            </a:r>
            <a:endParaRPr/>
          </a:p>
        </p:txBody>
      </p:sp>
      <p:sp>
        <p:nvSpPr>
          <p:cNvPr id="528" name="Google Shape;528;p27"/>
          <p:cNvSpPr txBox="1"/>
          <p:nvPr/>
        </p:nvSpPr>
        <p:spPr>
          <a:xfrm>
            <a:off x="1025502" y="5510185"/>
            <a:ext cx="6397045" cy="7676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Указание держать договоренности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тайне, хранить секрет</a:t>
            </a:r>
            <a:endParaRPr/>
          </a:p>
        </p:txBody>
      </p:sp>
      <p:cxnSp>
        <p:nvCxnSpPr>
          <p:cNvPr id="529" name="Google Shape;529;p27"/>
          <p:cNvCxnSpPr/>
          <p:nvPr/>
        </p:nvCxnSpPr>
        <p:spPr>
          <a:xfrm>
            <a:off x="1025502" y="427873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30" name="Google Shape;530;p27"/>
          <p:cNvCxnSpPr/>
          <p:nvPr/>
        </p:nvCxnSpPr>
        <p:spPr>
          <a:xfrm>
            <a:off x="1025502" y="5373076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31" name="Google Shape;531;p27"/>
          <p:cNvCxnSpPr/>
          <p:nvPr/>
        </p:nvCxnSpPr>
        <p:spPr>
          <a:xfrm>
            <a:off x="1025502" y="322209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532" name="Google Shape;53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349310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4435845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444374"/>
            <a:ext cx="200404" cy="709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9" name="Google Shape;539;p28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540" name="Google Shape;540;p28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1" name="Google Shape;541;p28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42" name="Google Shape;542;p28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543" name="Google Shape;543;p2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4" name="Google Shape;544;p28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5" name="Google Shape;545;p28"/>
          <p:cNvSpPr/>
          <p:nvPr/>
        </p:nvSpPr>
        <p:spPr>
          <a:xfrm>
            <a:off x="9638485" y="5577563"/>
            <a:ext cx="1456443" cy="846500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28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7" name="Google Shape;547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72035" y="4933949"/>
            <a:ext cx="1828800" cy="990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8" name="Google Shape;548;p28"/>
          <p:cNvGrpSpPr/>
          <p:nvPr/>
        </p:nvGrpSpPr>
        <p:grpSpPr>
          <a:xfrm>
            <a:off x="6526518" y="5235523"/>
            <a:ext cx="519612" cy="126258"/>
            <a:chOff x="7743039" y="1249960"/>
            <a:chExt cx="722840" cy="175640"/>
          </a:xfrm>
        </p:grpSpPr>
        <p:sp>
          <p:nvSpPr>
            <p:cNvPr id="549" name="Google Shape;549;p28"/>
            <p:cNvSpPr/>
            <p:nvPr/>
          </p:nvSpPr>
          <p:spPr>
            <a:xfrm>
              <a:off x="77430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28"/>
            <p:cNvSpPr/>
            <p:nvPr/>
          </p:nvSpPr>
          <p:spPr>
            <a:xfrm>
              <a:off x="80166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28"/>
            <p:cNvSpPr/>
            <p:nvPr/>
          </p:nvSpPr>
          <p:spPr>
            <a:xfrm>
              <a:off x="82902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28"/>
          <p:cNvSpPr txBox="1"/>
          <p:nvPr/>
        </p:nvSpPr>
        <p:spPr>
          <a:xfrm>
            <a:off x="1663890" y="2025592"/>
            <a:ext cx="5747819" cy="36105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Игра начала вам надоедать. Но в вашего персонажа вложено столько времени и сил! В чате сообщества игры (в телеграмм) вы познакомились с одним игроком.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Он предложил вам разнообразить игру: выполнить дополнительные задания и получить реальные деньги. За предоставление скринов о выполнении задания он переведет вам 3 000 рублей. Если привлечете еще друзей, то за каждого из них получите дополнительные 500 рублей. Чтобы получить максимальные бонусы, вы должны найти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 человек в игре, прислать скриншоты выполненных заданий  и  фото банковских карт родителей (обеих сторон).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28"/>
          <p:cNvSpPr txBox="1"/>
          <p:nvPr>
            <p:ph idx="4294967295" type="title"/>
          </p:nvPr>
        </p:nvSpPr>
        <p:spPr>
          <a:xfrm>
            <a:off x="2097375" y="1221903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III уровень: задание 6</a:t>
            </a:r>
            <a:endParaRPr/>
          </a:p>
        </p:txBody>
      </p:sp>
      <p:pic>
        <p:nvPicPr>
          <p:cNvPr id="554" name="Google Shape;554;p2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095999" y="1230168"/>
            <a:ext cx="473051" cy="567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2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95454" y="1229891"/>
            <a:ext cx="473051" cy="567661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28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pic>
        <p:nvPicPr>
          <p:cNvPr id="557" name="Google Shape;557;p2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653569" y="4252615"/>
            <a:ext cx="1720691" cy="1918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9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3" name="Google Shape;563;p29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29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565" name="Google Shape;56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"/>
          <p:cNvPicPr preferRelativeResize="0"/>
          <p:nvPr/>
        </p:nvPicPr>
        <p:blipFill rotWithShape="1">
          <a:blip r:embed="rId3">
            <a:alphaModFix/>
          </a:blip>
          <a:srcRect b="49870" l="0" r="0" t="0"/>
          <a:stretch/>
        </p:blipFill>
        <p:spPr>
          <a:xfrm>
            <a:off x="-167540" y="4237072"/>
            <a:ext cx="12527079" cy="2177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3"/>
          <p:cNvPicPr preferRelativeResize="0"/>
          <p:nvPr/>
        </p:nvPicPr>
        <p:blipFill rotWithShape="1">
          <a:blip r:embed="rId4">
            <a:alphaModFix/>
          </a:blip>
          <a:srcRect b="54543" l="0" r="0" t="0"/>
          <a:stretch/>
        </p:blipFill>
        <p:spPr>
          <a:xfrm>
            <a:off x="-261281" y="5291944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3"/>
          <p:cNvSpPr txBox="1"/>
          <p:nvPr>
            <p:ph idx="4294967295" type="title"/>
          </p:nvPr>
        </p:nvSpPr>
        <p:spPr>
          <a:xfrm>
            <a:off x="271121" y="1078503"/>
            <a:ext cx="3406254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Arial Black"/>
              <a:buNone/>
            </a:pPr>
            <a:r>
              <a:rPr b="1" lang="ru-RU" sz="30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Игра</a:t>
            </a:r>
            <a:endParaRPr/>
          </a:p>
        </p:txBody>
      </p:sp>
      <p:pic>
        <p:nvPicPr>
          <p:cNvPr id="134" name="Google Shape;13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08202" y="1000768"/>
            <a:ext cx="3656136" cy="14465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5" name="Google Shape;135;p3"/>
          <p:cNvGrpSpPr/>
          <p:nvPr/>
        </p:nvGrpSpPr>
        <p:grpSpPr>
          <a:xfrm>
            <a:off x="779722" y="1343114"/>
            <a:ext cx="10611663" cy="4838775"/>
            <a:chOff x="52778" y="1263323"/>
            <a:chExt cx="12269392" cy="5594677"/>
          </a:xfrm>
        </p:grpSpPr>
        <p:sp>
          <p:nvSpPr>
            <p:cNvPr id="136" name="Google Shape;136;p3"/>
            <p:cNvSpPr/>
            <p:nvPr/>
          </p:nvSpPr>
          <p:spPr>
            <a:xfrm>
              <a:off x="7530054" y="3429000"/>
              <a:ext cx="1806196" cy="342900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E6215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062792" y="3950446"/>
              <a:ext cx="1806196" cy="2907553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0097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2582433" y="4397829"/>
              <a:ext cx="1806196" cy="246017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EF7D0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107584" y="4886551"/>
              <a:ext cx="1806196" cy="1971448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10056464" y="2690664"/>
              <a:ext cx="2163373" cy="4167336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004F9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3"/>
            <p:cNvSpPr txBox="1"/>
            <p:nvPr/>
          </p:nvSpPr>
          <p:spPr>
            <a:xfrm>
              <a:off x="2553759" y="5271366"/>
              <a:ext cx="1834870" cy="986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«Рекрут безопасности в играх»</a:t>
              </a:r>
              <a:endParaRPr/>
            </a:p>
          </p:txBody>
        </p:sp>
        <p:sp>
          <p:nvSpPr>
            <p:cNvPr id="142" name="Google Shape;142;p3"/>
            <p:cNvSpPr txBox="1"/>
            <p:nvPr/>
          </p:nvSpPr>
          <p:spPr>
            <a:xfrm>
              <a:off x="5076124" y="4741811"/>
              <a:ext cx="1792863" cy="8429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«Адепт безопасности</a:t>
              </a:r>
              <a:b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в играх»</a:t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3"/>
            <p:cNvSpPr txBox="1"/>
            <p:nvPr/>
          </p:nvSpPr>
          <p:spPr>
            <a:xfrm>
              <a:off x="7542822" y="4566354"/>
              <a:ext cx="1806196" cy="9361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«Мастер безопасности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в играх»</a:t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4" name="Google Shape;144;p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069176" y="2644237"/>
              <a:ext cx="1806196" cy="20143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121324" y="1685018"/>
              <a:ext cx="2391265" cy="27193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3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2743611" y="3283954"/>
              <a:ext cx="1630811" cy="17577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3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2778" y="3862922"/>
              <a:ext cx="1792864" cy="17577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8" name="Google Shape;148;p3"/>
            <p:cNvSpPr txBox="1"/>
            <p:nvPr/>
          </p:nvSpPr>
          <p:spPr>
            <a:xfrm>
              <a:off x="120350" y="5872275"/>
              <a:ext cx="1806197" cy="4310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«Новичок»</a:t>
              </a:r>
              <a:endParaRPr/>
            </a:p>
          </p:txBody>
        </p:sp>
        <p:pic>
          <p:nvPicPr>
            <p:cNvPr id="149" name="Google Shape;149;p3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9954131" y="1263323"/>
              <a:ext cx="2187297" cy="23339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3"/>
            <p:cNvSpPr txBox="1"/>
            <p:nvPr/>
          </p:nvSpPr>
          <p:spPr>
            <a:xfrm>
              <a:off x="9882034" y="3721168"/>
              <a:ext cx="2440136" cy="18411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Финальное испытание</a:t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«Хранитель безопасности</a:t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Arial"/>
                <a:buNone/>
              </a:pPr>
              <a:r>
                <a:rPr b="0" i="0" lang="ru-RU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в играх»</a:t>
              </a:r>
              <a:endPara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3"/>
            <p:cNvSpPr txBox="1"/>
            <p:nvPr/>
          </p:nvSpPr>
          <p:spPr>
            <a:xfrm>
              <a:off x="2581559" y="6326710"/>
              <a:ext cx="1792863" cy="4270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1800"/>
                <a:buFont typeface="Arial"/>
                <a:buNone/>
              </a:pPr>
              <a:r>
                <a:rPr b="1" i="0" lang="ru-RU" sz="18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I уровень</a:t>
              </a:r>
              <a:endParaRPr/>
            </a:p>
          </p:txBody>
        </p:sp>
        <p:sp>
          <p:nvSpPr>
            <p:cNvPr id="152" name="Google Shape;152;p3"/>
            <p:cNvSpPr txBox="1"/>
            <p:nvPr/>
          </p:nvSpPr>
          <p:spPr>
            <a:xfrm>
              <a:off x="5076123" y="6326710"/>
              <a:ext cx="1792863" cy="4270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1800"/>
                <a:buFont typeface="Arial"/>
                <a:buNone/>
              </a:pPr>
              <a:r>
                <a:rPr b="1" i="0" lang="ru-RU" sz="18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II уровень</a:t>
              </a:r>
              <a:endParaRPr/>
            </a:p>
          </p:txBody>
        </p:sp>
        <p:sp>
          <p:nvSpPr>
            <p:cNvPr id="153" name="Google Shape;153;p3"/>
            <p:cNvSpPr txBox="1"/>
            <p:nvPr/>
          </p:nvSpPr>
          <p:spPr>
            <a:xfrm>
              <a:off x="7543387" y="6326710"/>
              <a:ext cx="1792863" cy="42702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262626"/>
                </a:buClr>
                <a:buSzPts val="1800"/>
                <a:buFont typeface="Arial"/>
                <a:buNone/>
              </a:pPr>
              <a:r>
                <a:rPr b="1" i="0" lang="ru-RU" sz="18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III уровень</a:t>
              </a:r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30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30"/>
          <p:cNvSpPr/>
          <p:nvPr/>
        </p:nvSpPr>
        <p:spPr>
          <a:xfrm>
            <a:off x="615241" y="5747166"/>
            <a:ext cx="1164632" cy="676896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2" name="Google Shape;57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3960" y="4610073"/>
            <a:ext cx="1467194" cy="1636276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30"/>
          <p:cNvSpPr/>
          <p:nvPr/>
        </p:nvSpPr>
        <p:spPr>
          <a:xfrm>
            <a:off x="6323480" y="5028688"/>
            <a:ext cx="5512919" cy="1115819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30"/>
          <p:cNvSpPr/>
          <p:nvPr/>
        </p:nvSpPr>
        <p:spPr>
          <a:xfrm>
            <a:off x="6323480" y="3752171"/>
            <a:ext cx="5512919" cy="1115820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30"/>
          <p:cNvSpPr txBox="1"/>
          <p:nvPr/>
        </p:nvSpPr>
        <p:spPr>
          <a:xfrm>
            <a:off x="6525561" y="3912868"/>
            <a:ext cx="4914081" cy="7633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Попробовать способ заработка на себе (выполнить задания и отослать фото с банковской картой), </a:t>
            </a:r>
            <a:b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а потом привлечь друзей</a:t>
            </a:r>
            <a:endParaRPr/>
          </a:p>
        </p:txBody>
      </p:sp>
      <p:sp>
        <p:nvSpPr>
          <p:cNvPr id="576" name="Google Shape;576;p30"/>
          <p:cNvSpPr txBox="1"/>
          <p:nvPr/>
        </p:nvSpPr>
        <p:spPr>
          <a:xfrm>
            <a:off x="6521123" y="5214169"/>
            <a:ext cx="5157289" cy="80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Найти команду знакомых игроков</a:t>
            </a:r>
            <a:b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из 5 человек, вместе выполнить задания, выслать фото банковских карт родителей для получения денег</a:t>
            </a:r>
            <a:endParaRPr/>
          </a:p>
        </p:txBody>
      </p:sp>
      <p:sp>
        <p:nvSpPr>
          <p:cNvPr id="577" name="Google Shape;577;p30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30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/>
          </a:p>
        </p:txBody>
      </p:sp>
      <p:grpSp>
        <p:nvGrpSpPr>
          <p:cNvPr id="579" name="Google Shape;579;p30"/>
          <p:cNvGrpSpPr/>
          <p:nvPr/>
        </p:nvGrpSpPr>
        <p:grpSpPr>
          <a:xfrm>
            <a:off x="285124" y="2350704"/>
            <a:ext cx="5472278" cy="1968690"/>
            <a:chOff x="446527" y="1965872"/>
            <a:chExt cx="5472278" cy="1968690"/>
          </a:xfrm>
        </p:grpSpPr>
        <p:sp>
          <p:nvSpPr>
            <p:cNvPr id="580" name="Google Shape;580;p30"/>
            <p:cNvSpPr/>
            <p:nvPr/>
          </p:nvSpPr>
          <p:spPr>
            <a:xfrm>
              <a:off x="446527" y="1965872"/>
              <a:ext cx="5472278" cy="1968690"/>
            </a:xfrm>
            <a:prstGeom prst="roundRect">
              <a:avLst>
                <a:gd fmla="val 12605" name="adj"/>
              </a:avLst>
            </a:prstGeom>
            <a:solidFill>
              <a:srgbClr val="0097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1" name="Google Shape;581;p30"/>
            <p:cNvSpPr txBox="1"/>
            <p:nvPr/>
          </p:nvSpPr>
          <p:spPr>
            <a:xfrm>
              <a:off x="725789" y="2252079"/>
              <a:ext cx="5065362" cy="13542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200" u="none" cap="none" strike="noStrike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Прекратить общение. Не отсылать никакие скрины и фотографии. Сообщить родителям о возможной попытке финансового мошенничества</a:t>
              </a:r>
              <a:endParaRPr b="0" i="0" sz="22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2" name="Google Shape;582;p30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III уровень: задание 6</a:t>
            </a:r>
            <a:endParaRPr/>
          </a:p>
        </p:txBody>
      </p:sp>
      <p:pic>
        <p:nvPicPr>
          <p:cNvPr id="583" name="Google Shape;583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0205" y="1006464"/>
            <a:ext cx="621169" cy="745403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30"/>
          <p:cNvSpPr txBox="1"/>
          <p:nvPr/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31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0" name="Google Shape;590;p31"/>
          <p:cNvSpPr txBox="1"/>
          <p:nvPr/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 b="1" i="0" sz="4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591" name="Google Shape;591;p31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071420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31"/>
          <p:cNvSpPr txBox="1"/>
          <p:nvPr/>
        </p:nvSpPr>
        <p:spPr>
          <a:xfrm>
            <a:off x="1025502" y="2064561"/>
            <a:ext cx="6300136" cy="954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Просьба предоставить информацию о данных карты (номер карты, код CVV и/или фото карты)</a:t>
            </a:r>
            <a:endParaRPr/>
          </a:p>
        </p:txBody>
      </p:sp>
      <p:sp>
        <p:nvSpPr>
          <p:cNvPr id="595" name="Google Shape;595;p31"/>
          <p:cNvSpPr txBox="1"/>
          <p:nvPr/>
        </p:nvSpPr>
        <p:spPr>
          <a:xfrm>
            <a:off x="1025502" y="3246828"/>
            <a:ext cx="5895998" cy="7097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Стремление общаться с вами 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мессенджерах вне игры</a:t>
            </a:r>
            <a:endParaRPr/>
          </a:p>
        </p:txBody>
      </p:sp>
      <p:sp>
        <p:nvSpPr>
          <p:cNvPr id="596" name="Google Shape;596;p31"/>
          <p:cNvSpPr txBox="1"/>
          <p:nvPr/>
        </p:nvSpPr>
        <p:spPr>
          <a:xfrm>
            <a:off x="1025502" y="4428934"/>
            <a:ext cx="6397045" cy="709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Использование элементов сетевого маркетинга (обещание доходности от привлечения друзей)</a:t>
            </a:r>
            <a:endParaRPr/>
          </a:p>
        </p:txBody>
      </p:sp>
      <p:sp>
        <p:nvSpPr>
          <p:cNvPr id="597" name="Google Shape;597;p31"/>
          <p:cNvSpPr txBox="1"/>
          <p:nvPr/>
        </p:nvSpPr>
        <p:spPr>
          <a:xfrm>
            <a:off x="1025502" y="5603497"/>
            <a:ext cx="6397045" cy="7676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Обещание «легких денег»</a:t>
            </a:r>
            <a:endParaRPr/>
          </a:p>
        </p:txBody>
      </p:sp>
      <p:cxnSp>
        <p:nvCxnSpPr>
          <p:cNvPr id="598" name="Google Shape;598;p31"/>
          <p:cNvCxnSpPr/>
          <p:nvPr/>
        </p:nvCxnSpPr>
        <p:spPr>
          <a:xfrm>
            <a:off x="1025502" y="4215077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599" name="Google Shape;599;p31"/>
          <p:cNvCxnSpPr/>
          <p:nvPr/>
        </p:nvCxnSpPr>
        <p:spPr>
          <a:xfrm>
            <a:off x="1025502" y="5352559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00" name="Google Shape;600;p31"/>
          <p:cNvCxnSpPr/>
          <p:nvPr/>
        </p:nvCxnSpPr>
        <p:spPr>
          <a:xfrm>
            <a:off x="1025502" y="2992639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01" name="Google Shape;601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246828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4427657"/>
            <a:ext cx="200404" cy="709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388697"/>
            <a:ext cx="200404" cy="709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8" name="Google Shape;608;p32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609" name="Google Shape;609;p32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0" name="Google Shape;610;p32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1" name="Google Shape;611;p32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612" name="Google Shape;612;p3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3" name="Google Shape;613;p32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4" name="Google Shape;614;p32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32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pic>
        <p:nvPicPr>
          <p:cNvPr id="616" name="Google Shape;616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72035" y="4933949"/>
            <a:ext cx="1828800" cy="990600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32"/>
          <p:cNvSpPr txBox="1"/>
          <p:nvPr/>
        </p:nvSpPr>
        <p:spPr>
          <a:xfrm>
            <a:off x="1658392" y="2111258"/>
            <a:ext cx="5821908" cy="29976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Игра окончательно вам надоела, но так хочется напоследок получить деньги за хороший игровой аккаунт. На специализированном сайте по продаже игровых ценностей и аккаунтов вы находите продавца.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переписке в мессенджере договариваетесь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 стоимости покупки вашего аккаунта. 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 покупатель просит вас прислать ему скрины экранов телефонов ваших родителей с ярлыками мобильного банкинга как залога серьезности ваших намерений. Чтобы сделка состоялась, он пришлет код в СМС, который вы должны переслать в ответном сообщении </a:t>
            </a:r>
            <a:b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 их телефонов.</a:t>
            </a:r>
            <a:endParaRPr/>
          </a:p>
        </p:txBody>
      </p:sp>
      <p:sp>
        <p:nvSpPr>
          <p:cNvPr id="618" name="Google Shape;618;p32"/>
          <p:cNvSpPr txBox="1"/>
          <p:nvPr>
            <p:ph idx="4294967295" type="title"/>
          </p:nvPr>
        </p:nvSpPr>
        <p:spPr>
          <a:xfrm>
            <a:off x="2160060" y="1199346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lang="ru-RU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III уровень: задание 7</a:t>
            </a:r>
            <a:endParaRPr/>
          </a:p>
        </p:txBody>
      </p:sp>
      <p:sp>
        <p:nvSpPr>
          <p:cNvPr id="619" name="Google Shape;619;p32"/>
          <p:cNvSpPr/>
          <p:nvPr/>
        </p:nvSpPr>
        <p:spPr>
          <a:xfrm>
            <a:off x="9638485" y="5577563"/>
            <a:ext cx="1456443" cy="846500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0" name="Google Shape;620;p3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38485" y="4205372"/>
            <a:ext cx="1661156" cy="1852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095999" y="1230168"/>
            <a:ext cx="473051" cy="567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695454" y="1229891"/>
            <a:ext cx="473051" cy="567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65468" y="1229891"/>
            <a:ext cx="473051" cy="5676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4" name="Google Shape;624;p32"/>
          <p:cNvGrpSpPr/>
          <p:nvPr/>
        </p:nvGrpSpPr>
        <p:grpSpPr>
          <a:xfrm>
            <a:off x="6526518" y="5235523"/>
            <a:ext cx="519612" cy="126258"/>
            <a:chOff x="7743039" y="1249960"/>
            <a:chExt cx="722840" cy="175640"/>
          </a:xfrm>
        </p:grpSpPr>
        <p:sp>
          <p:nvSpPr>
            <p:cNvPr id="625" name="Google Shape;625;p32"/>
            <p:cNvSpPr/>
            <p:nvPr/>
          </p:nvSpPr>
          <p:spPr>
            <a:xfrm>
              <a:off x="77430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32"/>
            <p:cNvSpPr/>
            <p:nvPr/>
          </p:nvSpPr>
          <p:spPr>
            <a:xfrm>
              <a:off x="80166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32"/>
            <p:cNvSpPr/>
            <p:nvPr/>
          </p:nvSpPr>
          <p:spPr>
            <a:xfrm>
              <a:off x="8290239" y="1249960"/>
              <a:ext cx="175640" cy="17564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3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3" name="Google Shape;633;p33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600201"/>
            <a:ext cx="8045450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33"/>
          <p:cNvSpPr txBox="1"/>
          <p:nvPr/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635" name="Google Shape;635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" name="Google Shape;640;p34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Google Shape;641;p34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34"/>
          <p:cNvSpPr txBox="1"/>
          <p:nvPr/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/>
          </a:p>
        </p:txBody>
      </p:sp>
      <p:sp>
        <p:nvSpPr>
          <p:cNvPr id="643" name="Google Shape;643;p34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009757"/>
                </a:solidFill>
                <a:latin typeface="Arial Black"/>
                <a:ea typeface="Arial Black"/>
                <a:cs typeface="Arial Black"/>
                <a:sym typeface="Arial Black"/>
              </a:rPr>
              <a:t>III уровень: задание 7</a:t>
            </a:r>
            <a:endParaRPr/>
          </a:p>
        </p:txBody>
      </p:sp>
      <p:pic>
        <p:nvPicPr>
          <p:cNvPr id="644" name="Google Shape;644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205" y="1006464"/>
            <a:ext cx="621169" cy="745403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p34"/>
          <p:cNvSpPr/>
          <p:nvPr/>
        </p:nvSpPr>
        <p:spPr>
          <a:xfrm>
            <a:off x="6323480" y="4996418"/>
            <a:ext cx="5583257" cy="1109797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34"/>
          <p:cNvSpPr/>
          <p:nvPr/>
        </p:nvSpPr>
        <p:spPr>
          <a:xfrm>
            <a:off x="6323480" y="3660846"/>
            <a:ext cx="5583257" cy="1109797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34"/>
          <p:cNvSpPr txBox="1"/>
          <p:nvPr/>
        </p:nvSpPr>
        <p:spPr>
          <a:xfrm>
            <a:off x="6565900" y="3867158"/>
            <a:ext cx="4940300" cy="7991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Попробовать договориться с покупателем на более удобных условиях  (не высылать СМС </a:t>
            </a:r>
            <a:b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из сообщения, но прислать код из СМС).</a:t>
            </a:r>
            <a:endParaRPr b="0" i="0" sz="1600" u="none" cap="none" strike="noStrike">
              <a:solidFill>
                <a:srgbClr val="0097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34"/>
          <p:cNvSpPr txBox="1"/>
          <p:nvPr/>
        </p:nvSpPr>
        <p:spPr>
          <a:xfrm>
            <a:off x="6533561" y="5168036"/>
            <a:ext cx="5194479" cy="840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9757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009757"/>
                </a:solidFill>
                <a:latin typeface="Arial"/>
                <a:ea typeface="Arial"/>
                <a:cs typeface="Arial"/>
                <a:sym typeface="Arial"/>
              </a:rPr>
              <a:t>Согласиться на условия покупателя, но прислать скрины экрана своего телефона, а не телефона родителей. Отослать код из СМС со своего телефона.</a:t>
            </a:r>
            <a:endParaRPr b="0" i="0" sz="1600" u="none" cap="none" strike="noStrike">
              <a:solidFill>
                <a:srgbClr val="00975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9" name="Google Shape;649;p34"/>
          <p:cNvGrpSpPr/>
          <p:nvPr/>
        </p:nvGrpSpPr>
        <p:grpSpPr>
          <a:xfrm>
            <a:off x="285124" y="2350704"/>
            <a:ext cx="5472278" cy="1968690"/>
            <a:chOff x="446527" y="1965872"/>
            <a:chExt cx="5472278" cy="1968690"/>
          </a:xfrm>
        </p:grpSpPr>
        <p:sp>
          <p:nvSpPr>
            <p:cNvPr id="650" name="Google Shape;650;p34"/>
            <p:cNvSpPr/>
            <p:nvPr/>
          </p:nvSpPr>
          <p:spPr>
            <a:xfrm>
              <a:off x="446527" y="1965872"/>
              <a:ext cx="5472278" cy="1968690"/>
            </a:xfrm>
            <a:prstGeom prst="roundRect">
              <a:avLst>
                <a:gd fmla="val 12605" name="adj"/>
              </a:avLst>
            </a:prstGeom>
            <a:solidFill>
              <a:srgbClr val="009757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34"/>
            <p:cNvSpPr txBox="1"/>
            <p:nvPr/>
          </p:nvSpPr>
          <p:spPr>
            <a:xfrm>
              <a:off x="725789" y="2213979"/>
              <a:ext cx="5065362" cy="15388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000" u="none" cap="none" strike="noStrike">
                  <a:solidFill>
                    <a:srgbClr val="F2F2F2"/>
                  </a:solidFill>
                  <a:latin typeface="Arial"/>
                  <a:ea typeface="Arial"/>
                  <a:cs typeface="Arial"/>
                  <a:sym typeface="Arial"/>
                </a:rPr>
                <a:t>Отказаться от идеи продавать аккаунт, нарушая условия игры. Прекратить переписку. Не высылать скрины экранов телефонов. Не высылать код из СМС сообщения</a:t>
              </a:r>
              <a:endParaRPr/>
            </a:p>
          </p:txBody>
        </p:sp>
      </p:grpSp>
      <p:sp>
        <p:nvSpPr>
          <p:cNvPr id="652" name="Google Shape;652;p34"/>
          <p:cNvSpPr/>
          <p:nvPr/>
        </p:nvSpPr>
        <p:spPr>
          <a:xfrm>
            <a:off x="615241" y="5747166"/>
            <a:ext cx="1164632" cy="676896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97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3" name="Google Shape;653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3960" y="4610073"/>
            <a:ext cx="1467194" cy="1636276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34"/>
          <p:cNvSpPr txBox="1"/>
          <p:nvPr/>
        </p:nvSpPr>
        <p:spPr>
          <a:xfrm>
            <a:off x="6323482" y="1894065"/>
            <a:ext cx="5065362" cy="1534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может случиться, если выбрать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другие ответы?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5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p35"/>
          <p:cNvSpPr txBox="1"/>
          <p:nvPr/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i="0" lang="ru-RU" sz="4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 b="1" i="0" sz="4400" u="none" cap="none" strike="noStrike">
              <a:solidFill>
                <a:schemeClr val="l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661" name="Google Shape;661;p35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35"/>
          <p:cNvSpPr txBox="1"/>
          <p:nvPr/>
        </p:nvSpPr>
        <p:spPr>
          <a:xfrm>
            <a:off x="1025502" y="2178596"/>
            <a:ext cx="5993863" cy="784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Предложения совершить действия, нарушающие официальные условия игры</a:t>
            </a:r>
            <a:endParaRPr/>
          </a:p>
        </p:txBody>
      </p:sp>
      <p:sp>
        <p:nvSpPr>
          <p:cNvPr id="664" name="Google Shape;664;p35"/>
          <p:cNvSpPr txBox="1"/>
          <p:nvPr/>
        </p:nvSpPr>
        <p:spPr>
          <a:xfrm>
            <a:off x="1025502" y="3673291"/>
            <a:ext cx="6454254" cy="7639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Необходимость вводить и/или пересылать 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какие-либо коды в СМС сообщениях </a:t>
            </a:r>
            <a:endParaRPr/>
          </a:p>
        </p:txBody>
      </p:sp>
      <p:sp>
        <p:nvSpPr>
          <p:cNvPr id="665" name="Google Shape;665;p35"/>
          <p:cNvSpPr txBox="1"/>
          <p:nvPr/>
        </p:nvSpPr>
        <p:spPr>
          <a:xfrm>
            <a:off x="1025502" y="5049019"/>
            <a:ext cx="6397045" cy="13243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Просьба предоставить информацию о данных банковских приложений</a:t>
            </a:r>
            <a:b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(на скрине экрана телефона)</a:t>
            </a:r>
            <a:endParaRPr/>
          </a:p>
        </p:txBody>
      </p:sp>
      <p:cxnSp>
        <p:nvCxnSpPr>
          <p:cNvPr id="666" name="Google Shape;666;p35"/>
          <p:cNvCxnSpPr/>
          <p:nvPr/>
        </p:nvCxnSpPr>
        <p:spPr>
          <a:xfrm>
            <a:off x="1025502" y="328300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67" name="Google Shape;667;p35"/>
          <p:cNvCxnSpPr/>
          <p:nvPr/>
        </p:nvCxnSpPr>
        <p:spPr>
          <a:xfrm>
            <a:off x="1025502" y="4728755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68" name="Google Shape;668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8163" y="2067273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8163" y="3548506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8163" y="5108745"/>
            <a:ext cx="250662" cy="887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p36"/>
          <p:cNvPicPr preferRelativeResize="0"/>
          <p:nvPr/>
        </p:nvPicPr>
        <p:blipFill rotWithShape="1">
          <a:blip r:embed="rId3">
            <a:alphaModFix/>
          </a:blip>
          <a:srcRect b="18629" l="10921" r="5984" t="10074"/>
          <a:stretch/>
        </p:blipFill>
        <p:spPr>
          <a:xfrm>
            <a:off x="6265" y="853814"/>
            <a:ext cx="12185735" cy="55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205" y="1271801"/>
            <a:ext cx="4357592" cy="2043560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36"/>
          <p:cNvSpPr txBox="1"/>
          <p:nvPr/>
        </p:nvSpPr>
        <p:spPr>
          <a:xfrm>
            <a:off x="1292443" y="1609832"/>
            <a:ext cx="3198819" cy="6674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b="1" i="0" lang="ru-RU" sz="48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ПОБЕДА</a:t>
            </a:r>
            <a:r>
              <a:rPr b="1" i="0" lang="ru-RU" sz="4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/>
          </a:p>
        </p:txBody>
      </p:sp>
      <p:pic>
        <p:nvPicPr>
          <p:cNvPr id="678" name="Google Shape;678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065" y="2287642"/>
            <a:ext cx="6757483" cy="3870791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36"/>
          <p:cNvSpPr txBox="1"/>
          <p:nvPr/>
        </p:nvSpPr>
        <p:spPr>
          <a:xfrm>
            <a:off x="798884" y="3429415"/>
            <a:ext cx="5409681" cy="22873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 прошли III уровень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получаете титул </a:t>
            </a:r>
            <a:br>
              <a:rPr b="0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«Мастер безопасности</a:t>
            </a:r>
            <a:b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играх»!</a:t>
            </a:r>
            <a:endParaRPr/>
          </a:p>
        </p:txBody>
      </p:sp>
      <p:sp>
        <p:nvSpPr>
          <p:cNvPr id="680" name="Google Shape;680;p36"/>
          <p:cNvSpPr/>
          <p:nvPr/>
        </p:nvSpPr>
        <p:spPr>
          <a:xfrm>
            <a:off x="8223776" y="4302238"/>
            <a:ext cx="2474099" cy="2114549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E6215A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1" name="Google Shape;681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291342" y="1943566"/>
            <a:ext cx="1712996" cy="101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08354" y="1170524"/>
            <a:ext cx="186690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36"/>
          <p:cNvPicPr preferRelativeResize="0"/>
          <p:nvPr/>
        </p:nvPicPr>
        <p:blipFill rotWithShape="1">
          <a:blip r:embed="rId9">
            <a:alphaModFix/>
          </a:blip>
          <a:srcRect b="6464" l="0" r="0" t="0"/>
          <a:stretch/>
        </p:blipFill>
        <p:spPr>
          <a:xfrm>
            <a:off x="6855456" y="1355061"/>
            <a:ext cx="4295562" cy="4569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" name="Google Shape;689;p37"/>
          <p:cNvPicPr preferRelativeResize="0"/>
          <p:nvPr/>
        </p:nvPicPr>
        <p:blipFill rotWithShape="1">
          <a:blip r:embed="rId3">
            <a:alphaModFix/>
          </a:blip>
          <a:srcRect b="18629" l="10921" r="5984" t="10074"/>
          <a:stretch/>
        </p:blipFill>
        <p:spPr>
          <a:xfrm>
            <a:off x="0" y="869004"/>
            <a:ext cx="12192000" cy="5547237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p37"/>
          <p:cNvSpPr/>
          <p:nvPr/>
        </p:nvSpPr>
        <p:spPr>
          <a:xfrm>
            <a:off x="9035527" y="4062953"/>
            <a:ext cx="2474099" cy="2352928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4F9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1" name="Google Shape;691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7093" y="1952161"/>
            <a:ext cx="6743229" cy="3702165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37"/>
          <p:cNvSpPr txBox="1"/>
          <p:nvPr/>
        </p:nvSpPr>
        <p:spPr>
          <a:xfrm>
            <a:off x="1363399" y="3910885"/>
            <a:ext cx="5409681" cy="11271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ru-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 зашли в прекрасный зал, где на постаменте лежит тайный </a:t>
            </a:r>
            <a:r>
              <a:rPr b="0" i="0" lang="ru-RU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свиток</a:t>
            </a:r>
            <a:r>
              <a:rPr b="0" i="0" lang="ru-RU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Но тайные символы стерлись, помогите их восстановить!</a:t>
            </a:r>
            <a:endParaRPr/>
          </a:p>
        </p:txBody>
      </p:sp>
      <p:sp>
        <p:nvSpPr>
          <p:cNvPr id="693" name="Google Shape;693;p37"/>
          <p:cNvSpPr txBox="1"/>
          <p:nvPr/>
        </p:nvSpPr>
        <p:spPr>
          <a:xfrm>
            <a:off x="1363399" y="3299095"/>
            <a:ext cx="521331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ФИНАЛЬНОЕ ЗАДАНИЕ</a:t>
            </a:r>
            <a:endParaRPr/>
          </a:p>
        </p:txBody>
      </p:sp>
      <p:pic>
        <p:nvPicPr>
          <p:cNvPr id="694" name="Google Shape;694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98869" y="2856322"/>
            <a:ext cx="2019982" cy="3500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77444" y="2415201"/>
            <a:ext cx="850975" cy="733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89199" y="1330379"/>
            <a:ext cx="186690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172834" y="1275947"/>
            <a:ext cx="1727200" cy="48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220673" y="2148598"/>
            <a:ext cx="3757943" cy="4009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" name="Google Shape;704;p38"/>
          <p:cNvPicPr preferRelativeResize="0"/>
          <p:nvPr/>
        </p:nvPicPr>
        <p:blipFill rotWithShape="1">
          <a:blip r:embed="rId3">
            <a:alphaModFix/>
          </a:blip>
          <a:srcRect b="11770" l="4317" r="6059" t="8146"/>
          <a:stretch/>
        </p:blipFill>
        <p:spPr>
          <a:xfrm>
            <a:off x="0" y="867336"/>
            <a:ext cx="12192000" cy="55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38"/>
          <p:cNvSpPr/>
          <p:nvPr/>
        </p:nvSpPr>
        <p:spPr>
          <a:xfrm>
            <a:off x="463990" y="2276021"/>
            <a:ext cx="11347010" cy="3896179"/>
          </a:xfrm>
          <a:prstGeom prst="roundRect">
            <a:avLst>
              <a:gd fmla="val 5709" name="adj"/>
            </a:avLst>
          </a:prstGeom>
          <a:solidFill>
            <a:srgbClr val="002060"/>
          </a:solidFill>
          <a:ln cap="flat" cmpd="sng" w="12700">
            <a:solidFill>
              <a:srgbClr val="1C305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6" name="Google Shape;706;p38"/>
          <p:cNvGrpSpPr/>
          <p:nvPr/>
        </p:nvGrpSpPr>
        <p:grpSpPr>
          <a:xfrm>
            <a:off x="800100" y="2474097"/>
            <a:ext cx="10718799" cy="3433345"/>
            <a:chOff x="0" y="943"/>
            <a:chExt cx="10718799" cy="3433345"/>
          </a:xfrm>
        </p:grpSpPr>
        <p:sp>
          <p:nvSpPr>
            <p:cNvPr id="707" name="Google Shape;707;p38"/>
            <p:cNvSpPr/>
            <p:nvPr/>
          </p:nvSpPr>
          <p:spPr>
            <a:xfrm rot="5400000">
              <a:off x="7069049" y="-3154404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7D5CB">
                <a:alpha val="89803"/>
              </a:srgbClr>
            </a:solidFill>
            <a:ln cap="flat" cmpd="sng" w="12700">
              <a:solidFill>
                <a:srgbClr val="F7D5CB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8" name="Google Shape;708;p38"/>
            <p:cNvSpPr txBox="1"/>
            <p:nvPr/>
          </p:nvSpPr>
          <p:spPr>
            <a:xfrm>
              <a:off x="3858768" y="77330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3825" lIns="247650" spcFirstLastPara="1" rIns="247650" wrap="square" tIns="123825">
              <a:noAutofit/>
            </a:bodyPr>
            <a:lstStyle/>
            <a:p>
              <a:pPr indent="-171450" lvl="1" marL="17145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Arial"/>
                <a:buNone/>
              </a:pPr>
              <a:r>
                <a:rPr b="0" i="0" lang="ru-RU" sz="1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Твои действия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38"/>
            <p:cNvSpPr/>
            <p:nvPr/>
          </p:nvSpPr>
          <p:spPr>
            <a:xfrm>
              <a:off x="0" y="943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0" name="Google Shape;710;p38"/>
            <p:cNvSpPr txBox="1"/>
            <p:nvPr/>
          </p:nvSpPr>
          <p:spPr>
            <a:xfrm>
              <a:off x="26816" y="27759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Признаки мошенничества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38"/>
            <p:cNvSpPr/>
            <p:nvPr/>
          </p:nvSpPr>
          <p:spPr>
            <a:xfrm rot="5400000">
              <a:off x="7069049" y="-2577602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E0E0E0">
                <a:alpha val="89803"/>
              </a:srgbClr>
            </a:solidFill>
            <a:ln cap="flat" cmpd="sng" w="12700">
              <a:solidFill>
                <a:srgbClr val="E0E0E0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2" name="Google Shape;712;p38"/>
            <p:cNvSpPr txBox="1"/>
            <p:nvPr/>
          </p:nvSpPr>
          <p:spPr>
            <a:xfrm>
              <a:off x="3858768" y="654132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50" lIns="45700" spcFirstLastPara="1" rIns="45700" wrap="square" tIns="22850">
              <a:noAutofit/>
            </a:bodyPr>
            <a:lstStyle/>
            <a:p>
              <a:pPr indent="-381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38"/>
            <p:cNvSpPr/>
            <p:nvPr/>
          </p:nvSpPr>
          <p:spPr>
            <a:xfrm>
              <a:off x="0" y="577745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chemeClr val="accent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" name="Google Shape;714;p38"/>
            <p:cNvSpPr txBox="1"/>
            <p:nvPr/>
          </p:nvSpPr>
          <p:spPr>
            <a:xfrm>
              <a:off x="26816" y="604561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38"/>
            <p:cNvSpPr/>
            <p:nvPr/>
          </p:nvSpPr>
          <p:spPr>
            <a:xfrm rot="5400000">
              <a:off x="7069049" y="-2000800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FE8CA">
                <a:alpha val="89803"/>
              </a:srgbClr>
            </a:solidFill>
            <a:ln cap="flat" cmpd="sng" w="12700">
              <a:solidFill>
                <a:srgbClr val="FFE8CA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" name="Google Shape;716;p38"/>
            <p:cNvSpPr txBox="1"/>
            <p:nvPr/>
          </p:nvSpPr>
          <p:spPr>
            <a:xfrm>
              <a:off x="3858768" y="1230934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50" lIns="45700" spcFirstLastPara="1" rIns="45700" wrap="square" tIns="22850">
              <a:noAutofit/>
            </a:bodyPr>
            <a:lstStyle/>
            <a:p>
              <a:pPr indent="-381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38"/>
            <p:cNvSpPr/>
            <p:nvPr/>
          </p:nvSpPr>
          <p:spPr>
            <a:xfrm>
              <a:off x="0" y="1154547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8" name="Google Shape;718;p38"/>
            <p:cNvSpPr txBox="1"/>
            <p:nvPr/>
          </p:nvSpPr>
          <p:spPr>
            <a:xfrm>
              <a:off x="26816" y="1181363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38"/>
            <p:cNvSpPr/>
            <p:nvPr/>
          </p:nvSpPr>
          <p:spPr>
            <a:xfrm rot="5400000">
              <a:off x="7069049" y="-1423999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CFDEEF">
                <a:alpha val="89803"/>
              </a:srgbClr>
            </a:solidFill>
            <a:ln cap="flat" cmpd="sng" w="12700">
              <a:solidFill>
                <a:srgbClr val="CFDEEF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38"/>
            <p:cNvSpPr txBox="1"/>
            <p:nvPr/>
          </p:nvSpPr>
          <p:spPr>
            <a:xfrm>
              <a:off x="3858768" y="1807735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50" lIns="45700" spcFirstLastPara="1" rIns="45700" wrap="square" tIns="22850">
              <a:noAutofit/>
            </a:bodyPr>
            <a:lstStyle/>
            <a:p>
              <a:pPr indent="-381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38"/>
            <p:cNvSpPr/>
            <p:nvPr/>
          </p:nvSpPr>
          <p:spPr>
            <a:xfrm>
              <a:off x="0" y="1731349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rgbClr val="599BD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2" name="Google Shape;722;p38"/>
            <p:cNvSpPr txBox="1"/>
            <p:nvPr/>
          </p:nvSpPr>
          <p:spPr>
            <a:xfrm>
              <a:off x="26816" y="1758165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8"/>
            <p:cNvSpPr/>
            <p:nvPr/>
          </p:nvSpPr>
          <p:spPr>
            <a:xfrm rot="5400000">
              <a:off x="7069049" y="-847197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D4E2CE">
                <a:alpha val="89803"/>
              </a:srgbClr>
            </a:solidFill>
            <a:ln cap="flat" cmpd="sng" w="12700">
              <a:solidFill>
                <a:srgbClr val="D4E2CE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4" name="Google Shape;724;p38"/>
            <p:cNvSpPr txBox="1"/>
            <p:nvPr/>
          </p:nvSpPr>
          <p:spPr>
            <a:xfrm>
              <a:off x="3858768" y="2384537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50" lIns="45700" spcFirstLastPara="1" rIns="45700" wrap="square" tIns="22850">
              <a:noAutofit/>
            </a:bodyPr>
            <a:lstStyle/>
            <a:p>
              <a:pPr indent="-381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38"/>
            <p:cNvSpPr/>
            <p:nvPr/>
          </p:nvSpPr>
          <p:spPr>
            <a:xfrm>
              <a:off x="0" y="2308151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chemeClr val="accent6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6" name="Google Shape;726;p38"/>
            <p:cNvSpPr txBox="1"/>
            <p:nvPr/>
          </p:nvSpPr>
          <p:spPr>
            <a:xfrm>
              <a:off x="26816" y="2334967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38"/>
            <p:cNvSpPr/>
            <p:nvPr/>
          </p:nvSpPr>
          <p:spPr>
            <a:xfrm rot="5400000">
              <a:off x="7069049" y="-270395"/>
              <a:ext cx="439468" cy="6860032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7D5CB">
                <a:alpha val="89803"/>
              </a:srgbClr>
            </a:solidFill>
            <a:ln cap="flat" cmpd="sng" w="12700">
              <a:solidFill>
                <a:srgbClr val="F7D5CB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38"/>
            <p:cNvSpPr txBox="1"/>
            <p:nvPr/>
          </p:nvSpPr>
          <p:spPr>
            <a:xfrm>
              <a:off x="3858768" y="2961339"/>
              <a:ext cx="6838579" cy="3965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2850" lIns="45700" spcFirstLastPara="1" rIns="45700" wrap="square" tIns="22850">
              <a:noAutofit/>
            </a:bodyPr>
            <a:lstStyle/>
            <a:p>
              <a:pPr indent="-381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8100" lvl="1" marL="1143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Calibri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38"/>
            <p:cNvSpPr/>
            <p:nvPr/>
          </p:nvSpPr>
          <p:spPr>
            <a:xfrm>
              <a:off x="0" y="2884953"/>
              <a:ext cx="3858768" cy="549335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0" name="Google Shape;730;p38"/>
            <p:cNvSpPr txBox="1"/>
            <p:nvPr/>
          </p:nvSpPr>
          <p:spPr>
            <a:xfrm>
              <a:off x="26816" y="2911769"/>
              <a:ext cx="3805136" cy="4957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800" lIns="87625" spcFirstLastPara="1" rIns="87625" wrap="square" tIns="4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ru-RU" sz="23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</a:t>
              </a:r>
              <a:endParaRPr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31" name="Google Shape;731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89199" y="1330379"/>
            <a:ext cx="186690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2" name="Google Shape;732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72834" y="1275947"/>
            <a:ext cx="1727200" cy="482600"/>
          </a:xfrm>
          <a:prstGeom prst="rect">
            <a:avLst/>
          </a:prstGeom>
          <a:noFill/>
          <a:ln>
            <a:noFill/>
          </a:ln>
        </p:spPr>
      </p:pic>
      <p:sp>
        <p:nvSpPr>
          <p:cNvPr id="733" name="Google Shape;733;p38"/>
          <p:cNvSpPr txBox="1"/>
          <p:nvPr/>
        </p:nvSpPr>
        <p:spPr>
          <a:xfrm>
            <a:off x="463990" y="1262414"/>
            <a:ext cx="414263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Тайный свиток</a:t>
            </a:r>
            <a:endParaRPr/>
          </a:p>
        </p:txBody>
      </p:sp>
      <p:pic>
        <p:nvPicPr>
          <p:cNvPr id="734" name="Google Shape;734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" name="Google Shape;739;p39"/>
          <p:cNvPicPr preferRelativeResize="0"/>
          <p:nvPr/>
        </p:nvPicPr>
        <p:blipFill rotWithShape="1">
          <a:blip r:embed="rId3">
            <a:alphaModFix/>
          </a:blip>
          <a:srcRect b="18629" l="10921" r="5984" t="10074"/>
          <a:stretch/>
        </p:blipFill>
        <p:spPr>
          <a:xfrm>
            <a:off x="6265" y="853814"/>
            <a:ext cx="12185735" cy="556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205" y="1271801"/>
            <a:ext cx="4357592" cy="2043560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39"/>
          <p:cNvSpPr txBox="1"/>
          <p:nvPr/>
        </p:nvSpPr>
        <p:spPr>
          <a:xfrm>
            <a:off x="1292443" y="1609832"/>
            <a:ext cx="3198819" cy="6674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b="1" lang="ru-RU" sz="48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ПОБЕДА</a:t>
            </a:r>
            <a:r>
              <a:rPr b="1" lang="ru-RU" sz="40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/>
          </a:p>
        </p:txBody>
      </p:sp>
      <p:pic>
        <p:nvPicPr>
          <p:cNvPr id="742" name="Google Shape;742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2065" y="2287642"/>
            <a:ext cx="6757483" cy="3870791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39"/>
          <p:cNvSpPr txBox="1"/>
          <p:nvPr/>
        </p:nvSpPr>
        <p:spPr>
          <a:xfrm>
            <a:off x="1015966" y="3489438"/>
            <a:ext cx="5015590" cy="16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lang="ru-RU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«Хранитель безопасности</a:t>
            </a:r>
            <a:br>
              <a:rPr b="1" lang="ru-RU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ru-RU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играх»</a:t>
            </a:r>
            <a:endParaRPr/>
          </a:p>
        </p:txBody>
      </p:sp>
      <p:sp>
        <p:nvSpPr>
          <p:cNvPr id="744" name="Google Shape;744;p39"/>
          <p:cNvSpPr/>
          <p:nvPr/>
        </p:nvSpPr>
        <p:spPr>
          <a:xfrm>
            <a:off x="8223776" y="4302238"/>
            <a:ext cx="2474099" cy="2114549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004F9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5" name="Google Shape;745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08354" y="1170524"/>
            <a:ext cx="1866900" cy="39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91342" y="1943566"/>
            <a:ext cx="1712996" cy="101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3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486036" y="2148598"/>
            <a:ext cx="3757943" cy="4009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4"/>
          <p:cNvSpPr txBox="1"/>
          <p:nvPr>
            <p:ph idx="4294967295" type="title"/>
          </p:nvPr>
        </p:nvSpPr>
        <p:spPr>
          <a:xfrm>
            <a:off x="257827" y="1138235"/>
            <a:ext cx="3708748" cy="4425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 Black"/>
              <a:buNone/>
            </a:pPr>
            <a:r>
              <a:rPr b="1" lang="ru-RU" sz="3000">
                <a:latin typeface="Arial Black"/>
                <a:ea typeface="Arial Black"/>
                <a:cs typeface="Arial Black"/>
                <a:sym typeface="Arial Black"/>
              </a:rPr>
              <a:t>Правила игры</a:t>
            </a:r>
            <a:endParaRPr/>
          </a:p>
        </p:txBody>
      </p:sp>
      <p:graphicFrame>
        <p:nvGraphicFramePr>
          <p:cNvPr id="159" name="Google Shape;159;p4"/>
          <p:cNvGraphicFramePr/>
          <p:nvPr/>
        </p:nvGraphicFramePr>
        <p:xfrm>
          <a:off x="1152395" y="1853852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{41B56F5B-83AA-4448-A1F3-D46859A1AA53}</a:tableStyleId>
              </a:tblPr>
              <a:tblGrid>
                <a:gridCol w="2505300"/>
                <a:gridCol w="1854225"/>
                <a:gridCol w="1621900"/>
                <a:gridCol w="2575950"/>
                <a:gridCol w="2206125"/>
              </a:tblGrid>
              <a:tr h="3399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Уровни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Задания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Время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Выбор ответа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Баллы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</a:tr>
              <a:tr h="33997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 уровень 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Титул «Рекрут безопасности в играх»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  <a:tc rowSpan="7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балл за прохождение задания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 anchor="ctr"/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Мах – 2 балла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</a:tr>
              <a:tr h="559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F7D01"/>
                    </a:solidFill>
                  </a:tcPr>
                </a:tc>
                <a:tc vMerge="1"/>
                <a:tc vMerge="1"/>
              </a:tr>
              <a:tr h="339975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II уровень 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Титул «Адепт безопасности в играх»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  <a:tc vMerge="1"/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Мах – 2 балла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</a:tr>
              <a:tr h="559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9757"/>
                    </a:solidFill>
                  </a:tcPr>
                </a:tc>
                <a:tc vMerge="1"/>
                <a:tc vMerge="1"/>
              </a:tr>
              <a:tr h="339975">
                <a:tc row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III уровень </a:t>
                      </a:r>
                      <a:b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Титул «Мастер безопасности в играх»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 vMerge="1"/>
                <a:tc row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Мах – 3 балла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</a:tr>
              <a:tr h="3399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 vMerge="1"/>
                <a:tc vMerge="1"/>
              </a:tr>
              <a:tr h="3399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задание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E6215A"/>
                    </a:solidFill>
                  </a:tcPr>
                </a:tc>
                <a:tc vMerge="1"/>
                <a:tc vMerge="1"/>
              </a:tr>
              <a:tr h="834475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Финальное задание </a:t>
                      </a:r>
                      <a:endParaRPr sz="16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Титул «</a:t>
                      </a:r>
                      <a:r>
                        <a:rPr b="0"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Хранитель безопасности в играх»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4F9E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 мин.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4F9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Тайный свиток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 баллов за раскрытие тайны</a:t>
                      </a:r>
                      <a:endParaRPr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Мах – 5 баллов</a:t>
                      </a:r>
                      <a:endParaRPr/>
                    </a:p>
                  </a:txBody>
                  <a:tcPr marT="45725" marB="45725" marR="91450" marL="91450" anchor="ctr">
                    <a:solidFill>
                      <a:srgbClr val="004F9E"/>
                    </a:solidFill>
                  </a:tcPr>
                </a:tc>
              </a:tr>
              <a:tr h="339975">
                <a:tc grid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Подведение итогов</a:t>
                      </a:r>
                      <a:endParaRPr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/>
                </a:tc>
                <a:tc hMerge="1"/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12 баллов</a:t>
                      </a:r>
                      <a:endParaRPr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id="160" name="Google Shape;16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129" y="2300387"/>
            <a:ext cx="621169" cy="745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6129" y="4091315"/>
            <a:ext cx="621169" cy="745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14" y="5206870"/>
            <a:ext cx="701199" cy="512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0494" y="3249892"/>
            <a:ext cx="452438" cy="624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" name="Google Shape;753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22" y="3206454"/>
            <a:ext cx="12035355" cy="2390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40"/>
          <p:cNvPicPr preferRelativeResize="0"/>
          <p:nvPr/>
        </p:nvPicPr>
        <p:blipFill rotWithShape="1">
          <a:blip r:embed="rId4">
            <a:alphaModFix/>
          </a:blip>
          <a:srcRect b="54543" l="0" r="0" t="0"/>
          <a:stretch/>
        </p:blipFill>
        <p:spPr>
          <a:xfrm>
            <a:off x="-344408" y="5293960"/>
            <a:ext cx="12944877" cy="1115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14742" y="4812144"/>
            <a:ext cx="1694935" cy="9180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9117" y="1001741"/>
            <a:ext cx="2136783" cy="45918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7" name="Google Shape;757;p40"/>
          <p:cNvGrpSpPr/>
          <p:nvPr/>
        </p:nvGrpSpPr>
        <p:grpSpPr>
          <a:xfrm>
            <a:off x="4676260" y="2094335"/>
            <a:ext cx="6625152" cy="3466492"/>
            <a:chOff x="446528" y="1910523"/>
            <a:chExt cx="5360789" cy="2167334"/>
          </a:xfrm>
        </p:grpSpPr>
        <p:sp>
          <p:nvSpPr>
            <p:cNvPr id="758" name="Google Shape;758;p40"/>
            <p:cNvSpPr/>
            <p:nvPr/>
          </p:nvSpPr>
          <p:spPr>
            <a:xfrm>
              <a:off x="446528" y="1910523"/>
              <a:ext cx="5360789" cy="2167334"/>
            </a:xfrm>
            <a:prstGeom prst="roundRect">
              <a:avLst>
                <a:gd fmla="val 12605" name="adj"/>
              </a:avLst>
            </a:prstGeom>
            <a:solidFill>
              <a:srgbClr val="0070C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40"/>
            <p:cNvSpPr txBox="1"/>
            <p:nvPr/>
          </p:nvSpPr>
          <p:spPr>
            <a:xfrm>
              <a:off x="783716" y="2220949"/>
              <a:ext cx="4701147" cy="15394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3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Какие два признака финансового мошенничества в играх вы считаете самыми важными и поставили бы им по звезде?</a:t>
              </a:r>
              <a:endParaRPr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0" name="Google Shape;760;p40"/>
          <p:cNvSpPr txBox="1"/>
          <p:nvPr/>
        </p:nvSpPr>
        <p:spPr>
          <a:xfrm>
            <a:off x="4829176" y="1246990"/>
            <a:ext cx="6472236" cy="5386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5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Две звезды</a:t>
            </a:r>
            <a:endParaRPr/>
          </a:p>
        </p:txBody>
      </p:sp>
      <p:pic>
        <p:nvPicPr>
          <p:cNvPr id="761" name="Google Shape;761;p4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59918" y="1813987"/>
            <a:ext cx="2038777" cy="1858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4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599897" y="2954018"/>
            <a:ext cx="2038777" cy="1858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41"/>
          <p:cNvSpPr txBox="1"/>
          <p:nvPr>
            <p:ph idx="4294967295" type="title"/>
          </p:nvPr>
        </p:nvSpPr>
        <p:spPr>
          <a:xfrm>
            <a:off x="294108" y="1140416"/>
            <a:ext cx="8240292" cy="49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500"/>
              <a:buFont typeface="Arial Black"/>
              <a:buNone/>
            </a:pPr>
            <a:r>
              <a:rPr b="1" lang="ru-RU" sz="25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СЮЖЕТЫ ФИНАНСОВОЙ ГРАМОТНОСТИ</a:t>
            </a:r>
            <a:br>
              <a:rPr b="1" lang="ru-RU" sz="25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lang="ru-RU" sz="25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В КЛАССИЧЕСКОЙ ЛИТЕРАТУРЕ </a:t>
            </a:r>
            <a:endParaRPr/>
          </a:p>
        </p:txBody>
      </p:sp>
      <p:sp>
        <p:nvSpPr>
          <p:cNvPr id="768" name="Google Shape;768;p41"/>
          <p:cNvSpPr txBox="1"/>
          <p:nvPr/>
        </p:nvSpPr>
        <p:spPr>
          <a:xfrm>
            <a:off x="1212901" y="2276602"/>
            <a:ext cx="9969947" cy="624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33850" lIns="33850" spcFirstLastPara="1" rIns="33850" wrap="square" tIns="33850">
            <a:spAutoFit/>
          </a:bodyPr>
          <a:lstStyle/>
          <a:p>
            <a:pPr indent="0" lvl="0" marL="0" marR="478683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Крылов И.А. «Бедный богач», «Скупой», «Стрекоза и муравей»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 — сберегательное поведение</a:t>
            </a:r>
            <a:endParaRPr/>
          </a:p>
          <a:p>
            <a:pPr indent="0" lvl="0" marL="0" marR="478683" rtl="0" algn="l">
              <a:spcBef>
                <a:spcPts val="533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Пушкин А.С. «Сказка о рыбаке и рыбке»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 — от «владычицы морской» до «разбитого корыта»</a:t>
            </a:r>
            <a:endParaRPr/>
          </a:p>
        </p:txBody>
      </p:sp>
      <p:sp>
        <p:nvSpPr>
          <p:cNvPr id="769" name="Google Shape;769;p41"/>
          <p:cNvSpPr txBox="1"/>
          <p:nvPr/>
        </p:nvSpPr>
        <p:spPr>
          <a:xfrm>
            <a:off x="1212901" y="3479912"/>
            <a:ext cx="10293049" cy="9352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3850" lIns="33850" spcFirstLastPara="1" rIns="33850" wrap="square" tIns="33850">
            <a:spAutoFit/>
          </a:bodyPr>
          <a:lstStyle/>
          <a:p>
            <a:pPr indent="0" lvl="0" marL="127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Грин А.С. «Алые паруса»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финансовая подушка безопасности</a:t>
            </a:r>
            <a:endParaRPr/>
          </a:p>
          <a:p>
            <a:pPr indent="0" lvl="0" marL="12700" marR="0" rtl="0" algn="l">
              <a:spcBef>
                <a:spcPts val="533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Пушкин А.С. «Скупой рыцарь»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скупцы, расточители и ростовщики</a:t>
            </a:r>
            <a:endParaRPr/>
          </a:p>
          <a:p>
            <a:pPr indent="0" lvl="0" marL="12700" marR="0" rtl="0" algn="l">
              <a:spcBef>
                <a:spcPts val="533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Пушкин А.С. «Дубровский»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уроки тяжбы пушкинских времен</a:t>
            </a:r>
            <a:endParaRPr b="1" sz="1600" u="sng">
              <a:solidFill>
                <a:srgbClr val="393B3B"/>
              </a:solidFill>
              <a:latin typeface="Arial"/>
              <a:ea typeface="Arial"/>
              <a:cs typeface="Arial"/>
              <a:sym typeface="Arial"/>
              <a:hlinkClick r:id="rId3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</p:txBody>
      </p:sp>
      <p:sp>
        <p:nvSpPr>
          <p:cNvPr id="770" name="Google Shape;770;p41"/>
          <p:cNvSpPr txBox="1"/>
          <p:nvPr/>
        </p:nvSpPr>
        <p:spPr>
          <a:xfrm>
            <a:off x="1212900" y="4991426"/>
            <a:ext cx="9969948" cy="1104575"/>
          </a:xfrm>
          <a:prstGeom prst="rect">
            <a:avLst/>
          </a:prstGeom>
          <a:noFill/>
          <a:ln>
            <a:noFill/>
          </a:ln>
        </p:spPr>
        <p:txBody>
          <a:bodyPr anchorCtr="0" anchor="t" bIns="33850" lIns="33850" spcFirstLastPara="1" rIns="33850" wrap="square" tIns="3385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Гоголь Н.В. «Ночь накануне Ивана Купалы», «Портрет»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внезапное обогащение — </a:t>
            </a:r>
            <a:b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удача или катастрофа?</a:t>
            </a:r>
            <a:endParaRPr/>
          </a:p>
          <a:p>
            <a:pPr indent="0" lvl="0" marL="0" marR="0" rtl="0" algn="l">
              <a:spcBef>
                <a:spcPts val="533"/>
              </a:spcBef>
              <a:spcAft>
                <a:spcPts val="0"/>
              </a:spcAft>
              <a:buNone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Лермонтов М.Ю. «Песня про купца Калашникова»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 — жалование или предпринимательство?</a:t>
            </a:r>
            <a:endParaRPr/>
          </a:p>
        </p:txBody>
      </p:sp>
      <p:sp>
        <p:nvSpPr>
          <p:cNvPr id="771" name="Google Shape;771;p41"/>
          <p:cNvSpPr txBox="1"/>
          <p:nvPr/>
        </p:nvSpPr>
        <p:spPr>
          <a:xfrm>
            <a:off x="294108" y="2212909"/>
            <a:ext cx="718887" cy="7523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0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772" name="Google Shape;772;p41"/>
          <p:cNvSpPr txBox="1"/>
          <p:nvPr/>
        </p:nvSpPr>
        <p:spPr>
          <a:xfrm>
            <a:off x="294108" y="3571389"/>
            <a:ext cx="718887" cy="7523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0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773" name="Google Shape;773;p41"/>
          <p:cNvSpPr txBox="1"/>
          <p:nvPr/>
        </p:nvSpPr>
        <p:spPr>
          <a:xfrm>
            <a:off x="294108" y="5055275"/>
            <a:ext cx="718887" cy="752342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0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42"/>
          <p:cNvSpPr txBox="1"/>
          <p:nvPr>
            <p:ph idx="4294967295" type="title"/>
          </p:nvPr>
        </p:nvSpPr>
        <p:spPr>
          <a:xfrm>
            <a:off x="263525" y="1003195"/>
            <a:ext cx="9185275" cy="911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500"/>
              <a:buFont typeface="Arial Black"/>
              <a:buNone/>
            </a:pPr>
            <a:r>
              <a:rPr b="1" lang="ru-RU" sz="2500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ЧТО МОЖНО СДЕЛАТЬ, ЧТОБЫ ПОВЫСИТЬ СВОЮ ФИНАНСОВУЮ ГРАМОТНОСТЬ </a:t>
            </a:r>
            <a:endParaRPr/>
          </a:p>
        </p:txBody>
      </p:sp>
      <p:sp>
        <p:nvSpPr>
          <p:cNvPr id="779" name="Google Shape;779;p42"/>
          <p:cNvSpPr txBox="1"/>
          <p:nvPr>
            <p:ph idx="4294967295" type="body"/>
          </p:nvPr>
        </p:nvSpPr>
        <p:spPr>
          <a:xfrm>
            <a:off x="296652" y="2198711"/>
            <a:ext cx="11895347" cy="15890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600"/>
              <a:buNone/>
            </a:pPr>
            <a:r>
              <a:rPr b="1" lang="ru-RU" sz="16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ПРИНЯТЬ УЧАСТИЕ В ОЛИМПИАДАХ ПО ФИНАНСОВОЙ ГРАМОТНОСТИ</a:t>
            </a:r>
            <a:endParaRPr/>
          </a:p>
          <a:p>
            <a:pPr indent="-228600" lvl="0" marL="228600" marR="478683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1B7BB"/>
              </a:buClr>
              <a:buSzPts val="1600"/>
              <a:buChar char="•"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всероссийская олимпиада школьников «высшая проба»</a:t>
            </a:r>
            <a:r>
              <a:rPr b="1" lang="ru-RU" sz="1600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(7–11 классы, организатор — ФГАОУ ВО «НИУ ВШЭ»)</a:t>
            </a:r>
            <a:endParaRPr/>
          </a:p>
          <a:p>
            <a:pPr indent="-228600" lvl="0" marL="228600" marR="478683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1B7BB"/>
              </a:buClr>
              <a:buSzPts val="1600"/>
              <a:buChar char="•"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олимпиада школьников ранхигс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(6–11 классы, организатор — ФГБОУ ВО «РАНХиГС»)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1B7BB"/>
              </a:buClr>
              <a:buSzPts val="1600"/>
              <a:buChar char="•"/>
            </a:pPr>
            <a:r>
              <a:rPr b="1" lang="ru-RU" sz="1600" cap="small">
                <a:solidFill>
                  <a:srgbClr val="31B7BB"/>
                </a:solidFill>
                <a:latin typeface="Arial"/>
                <a:ea typeface="Arial"/>
                <a:cs typeface="Arial"/>
                <a:sym typeface="Arial"/>
              </a:rPr>
              <a:t>Олимпиада по финансовой грамотности и предпринимательству на портале «учи.ру» </a:t>
            </a:r>
            <a:r>
              <a:rPr b="1" lang="ru-RU" sz="160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(1–9 классы)</a:t>
            </a:r>
            <a:endParaRPr b="1" sz="1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780" name="Google Shape;780;p42"/>
          <p:cNvSpPr txBox="1"/>
          <p:nvPr/>
        </p:nvSpPr>
        <p:spPr>
          <a:xfrm>
            <a:off x="296653" y="3864727"/>
            <a:ext cx="2787923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u="sng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ПОСЛУШАТЬ ПОДКАСТЫ «КРОШ И ГРОШ»</a:t>
            </a:r>
            <a:endParaRPr sz="160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42"/>
          <p:cNvSpPr txBox="1"/>
          <p:nvPr/>
        </p:nvSpPr>
        <p:spPr>
          <a:xfrm>
            <a:off x="5673143" y="3823798"/>
            <a:ext cx="5625270" cy="1921893"/>
          </a:xfrm>
          <a:prstGeom prst="rect">
            <a:avLst/>
          </a:prstGeom>
          <a:noFill/>
          <a:ln>
            <a:noFill/>
          </a:ln>
        </p:spPr>
        <p:txBody>
          <a:bodyPr anchorCtr="0" anchor="ctr" bIns="67725" lIns="67725" spcFirstLastPara="1" rIns="67725" wrap="square" tIns="677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u="sng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ПОСМОТРЕТЬ МУЛЬТФИЛЬМЫ:</a:t>
            </a:r>
            <a:endParaRPr sz="1600" u="sng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2EB5BB"/>
              </a:buClr>
              <a:buSzPts val="1600"/>
              <a:buFont typeface="Arial"/>
              <a:buChar char="•"/>
            </a:pP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b="0" lang="ru-RU" sz="1600" u="sng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Азбука финансовой грамотности со Смешариками</a:t>
            </a: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b="0" lang="ru-RU" sz="1600" u="sng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endParaRPr sz="1600">
              <a:solidFill>
                <a:srgbClr val="2EB5B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800"/>
              </a:spcBef>
              <a:spcAft>
                <a:spcPts val="0"/>
              </a:spcAft>
              <a:buClr>
                <a:srgbClr val="2EB5BB"/>
              </a:buClr>
              <a:buSzPts val="1600"/>
              <a:buFont typeface="Arial"/>
              <a:buChar char="•"/>
            </a:pP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b="0" lang="ru-RU" sz="1600" u="sng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Богатый бобренок</a:t>
            </a: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endParaRPr/>
          </a:p>
          <a:p>
            <a:pPr indent="-285750" lvl="0" marL="285750" marR="0" rtl="0" algn="l">
              <a:spcBef>
                <a:spcPts val="800"/>
              </a:spcBef>
              <a:spcAft>
                <a:spcPts val="0"/>
              </a:spcAft>
              <a:buClr>
                <a:srgbClr val="2EB5BB"/>
              </a:buClr>
              <a:buSzPts val="1600"/>
              <a:buFont typeface="Arial"/>
              <a:buChar char="•"/>
            </a:pP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«Новое Простоквашино», серия «</a:t>
            </a:r>
            <a:r>
              <a:rPr b="0" lang="ru-RU" sz="1600" u="sng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Золотая карта</a:t>
            </a:r>
            <a:r>
              <a:rPr b="0" lang="ru-RU" sz="1600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» </a:t>
            </a:r>
            <a:endParaRPr sz="1600">
              <a:solidFill>
                <a:srgbClr val="2EB5BB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82" name="Google Shape;782;p4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96653" y="4511026"/>
            <a:ext cx="1777076" cy="1766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p4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006799" y="3864727"/>
            <a:ext cx="2190987" cy="2412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Google Shape;78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49680" y="3950334"/>
            <a:ext cx="1859519" cy="185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62886" y="3951058"/>
            <a:ext cx="1866229" cy="1866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28659" y="3951058"/>
            <a:ext cx="1866229" cy="1866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617439" y="3465725"/>
            <a:ext cx="453911" cy="269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33829" y="3394936"/>
            <a:ext cx="374401" cy="311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02781" y="3345423"/>
            <a:ext cx="374403" cy="396821"/>
          </a:xfrm>
          <a:prstGeom prst="rect">
            <a:avLst/>
          </a:prstGeom>
          <a:noFill/>
          <a:ln>
            <a:noFill/>
          </a:ln>
        </p:spPr>
      </p:pic>
      <p:sp>
        <p:nvSpPr>
          <p:cNvPr id="794" name="Google Shape;794;p44"/>
          <p:cNvSpPr txBox="1"/>
          <p:nvPr/>
        </p:nvSpPr>
        <p:spPr>
          <a:xfrm>
            <a:off x="877161" y="1515730"/>
            <a:ext cx="10437679" cy="13912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b="0" i="0" lang="ru-RU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Больше полезной информации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b="0" i="0" lang="ru-RU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можно найти на портале </a:t>
            </a:r>
            <a:r>
              <a:rPr b="1" i="0" lang="ru-RU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моифинансы.рф </a:t>
            </a:r>
            <a:br>
              <a:rPr b="1" i="0" lang="ru-RU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ru-RU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и в его социальных сетях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Proxima Nova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45"/>
          <p:cNvSpPr txBox="1"/>
          <p:nvPr/>
        </p:nvSpPr>
        <p:spPr>
          <a:xfrm>
            <a:off x="1781363" y="3429001"/>
            <a:ext cx="8629276" cy="672504"/>
          </a:xfrm>
          <a:prstGeom prst="rect">
            <a:avLst/>
          </a:prstGeom>
          <a:noFill/>
          <a:ln>
            <a:noFill/>
          </a:ln>
        </p:spPr>
        <p:txBody>
          <a:bodyPr anchorCtr="0" anchor="ctr" bIns="28200" lIns="28200" spcFirstLastPara="1" rIns="28200" wrap="square" tIns="282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0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СПАСИБО ЗА ВНИМАНИЕ!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72035" y="4933949"/>
            <a:ext cx="1828800" cy="990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9" name="Google Shape;169;p5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170" name="Google Shape;170;p5"/>
            <p:cNvPicPr preferRelativeResize="0"/>
            <p:nvPr/>
          </p:nvPicPr>
          <p:blipFill rotWithShape="1">
            <a:blip r:embed="rId4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5"/>
            <p:cNvPicPr preferRelativeResize="0"/>
            <p:nvPr/>
          </p:nvPicPr>
          <p:blipFill rotWithShape="1">
            <a:blip r:embed="rId5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" name="Google Shape;172;p5"/>
          <p:cNvSpPr/>
          <p:nvPr/>
        </p:nvSpPr>
        <p:spPr>
          <a:xfrm>
            <a:off x="8499120" y="4845131"/>
            <a:ext cx="2474099" cy="1570749"/>
          </a:xfrm>
          <a:prstGeom prst="round2SameRect">
            <a:avLst>
              <a:gd fmla="val 8616" name="adj1"/>
              <a:gd fmla="val 0" name="adj2"/>
            </a:avLst>
          </a:prstGeom>
          <a:solidFill>
            <a:srgbClr val="2EB5B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/>
          <p:nvPr/>
        </p:nvSpPr>
        <p:spPr>
          <a:xfrm>
            <a:off x="672204" y="1830655"/>
            <a:ext cx="6955140" cy="3468540"/>
          </a:xfrm>
          <a:prstGeom prst="roundRect">
            <a:avLst>
              <a:gd fmla="val 6933" name="adj"/>
            </a:avLst>
          </a:prstGeom>
          <a:solidFill>
            <a:srgbClr val="2EB5B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983836" y="2302010"/>
            <a:ext cx="6354891" cy="28761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0" i="0" lang="ru-RU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Новичок, ты готов покорить Вселенную безопасности в играх?</a:t>
            </a:r>
            <a:endParaRPr b="0" i="0" sz="2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Arial"/>
              <a:buNone/>
            </a:pPr>
            <a:r>
              <a:rPr b="0" i="0" lang="ru-RU" sz="2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Преодолеть все препятствия, выполнить квесты и получить титул: «Хранитель безопасности в играх»?</a:t>
            </a:r>
            <a:endParaRPr b="0" i="0" sz="2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5"/>
          <p:cNvPicPr preferRelativeResize="0"/>
          <p:nvPr>
            <p:ph idx="4294967295" type="body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09385" y="1947137"/>
            <a:ext cx="4136081" cy="4055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23329" y="5082858"/>
            <a:ext cx="354563" cy="354563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5"/>
          <p:cNvSpPr txBox="1"/>
          <p:nvPr>
            <p:ph idx="4294967295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257827" y="1138235"/>
            <a:ext cx="3708748" cy="4425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Поиграем???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6"/>
          <p:cNvGrpSpPr/>
          <p:nvPr/>
        </p:nvGrpSpPr>
        <p:grpSpPr>
          <a:xfrm>
            <a:off x="-376439" y="4241405"/>
            <a:ext cx="12944877" cy="2177862"/>
            <a:chOff x="-376439" y="4241405"/>
            <a:chExt cx="12944877" cy="2177862"/>
          </a:xfrm>
        </p:grpSpPr>
        <p:pic>
          <p:nvPicPr>
            <p:cNvPr id="184" name="Google Shape;184;p6"/>
            <p:cNvPicPr preferRelativeResize="0"/>
            <p:nvPr/>
          </p:nvPicPr>
          <p:blipFill rotWithShape="1">
            <a:blip r:embed="rId3">
              <a:alphaModFix/>
            </a:blip>
            <a:srcRect b="49870" l="0" r="0" t="0"/>
            <a:stretch/>
          </p:blipFill>
          <p:spPr>
            <a:xfrm>
              <a:off x="-199572" y="4241405"/>
              <a:ext cx="12527079" cy="21778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6"/>
            <p:cNvPicPr preferRelativeResize="0"/>
            <p:nvPr/>
          </p:nvPicPr>
          <p:blipFill rotWithShape="1">
            <a:blip r:embed="rId4">
              <a:alphaModFix/>
            </a:blip>
            <a:srcRect b="54543" l="0" r="0" t="0"/>
            <a:stretch/>
          </p:blipFill>
          <p:spPr>
            <a:xfrm>
              <a:off x="-376439" y="5303448"/>
              <a:ext cx="12944877" cy="111581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6" name="Google Shape;186;p6"/>
          <p:cNvGrpSpPr/>
          <p:nvPr/>
        </p:nvGrpSpPr>
        <p:grpSpPr>
          <a:xfrm>
            <a:off x="295835" y="1008529"/>
            <a:ext cx="8143739" cy="5216175"/>
            <a:chOff x="334364" y="986867"/>
            <a:chExt cx="8252698" cy="5461257"/>
          </a:xfrm>
        </p:grpSpPr>
        <p:pic>
          <p:nvPicPr>
            <p:cNvPr id="187" name="Google Shape;187;p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4364" y="986867"/>
              <a:ext cx="8252698" cy="5461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6"/>
            <p:cNvPicPr preferRelativeResize="0"/>
            <p:nvPr/>
          </p:nvPicPr>
          <p:blipFill rotWithShape="1">
            <a:blip r:embed="rId6">
              <a:alphaModFix/>
            </a:blip>
            <a:srcRect b="29408" l="0" r="0" t="29671"/>
            <a:stretch/>
          </p:blipFill>
          <p:spPr>
            <a:xfrm>
              <a:off x="2434558" y="5235439"/>
              <a:ext cx="3975100" cy="8107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9" name="Google Shape;189;p6"/>
          <p:cNvSpPr/>
          <p:nvPr/>
        </p:nvSpPr>
        <p:spPr>
          <a:xfrm>
            <a:off x="8439575" y="1530558"/>
            <a:ext cx="2934685" cy="2300287"/>
          </a:xfrm>
          <a:prstGeom prst="wedgeEllipseCallout">
            <a:avLst>
              <a:gd fmla="val 22271" name="adj1"/>
              <a:gd fmla="val 60637" name="adj2"/>
            </a:avLst>
          </a:prstGeom>
          <a:solidFill>
            <a:schemeClr val="lt1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 txBox="1"/>
          <p:nvPr/>
        </p:nvSpPr>
        <p:spPr>
          <a:xfrm>
            <a:off x="8957093" y="1880482"/>
            <a:ext cx="2084047" cy="160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EB5BB"/>
              </a:buClr>
              <a:buSzPts val="2000"/>
              <a:buFont typeface="Arial"/>
              <a:buNone/>
            </a:pPr>
            <a:r>
              <a:rPr b="1" i="0" lang="ru-RU" sz="2000" u="none" cap="none" strike="noStrike">
                <a:solidFill>
                  <a:srgbClr val="2EB5BB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1" lang="ru-RU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необходимо сделать?</a:t>
            </a:r>
            <a:endParaRPr/>
          </a:p>
        </p:txBody>
      </p:sp>
      <p:sp>
        <p:nvSpPr>
          <p:cNvPr id="191" name="Google Shape;191;p6"/>
          <p:cNvSpPr txBox="1"/>
          <p:nvPr/>
        </p:nvSpPr>
        <p:spPr>
          <a:xfrm>
            <a:off x="2145604" y="1213672"/>
            <a:ext cx="4540657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</a:pPr>
            <a:r>
              <a:rPr b="1" i="0" lang="ru-RU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 уровень: задание 1</a:t>
            </a:r>
            <a:endParaRPr/>
          </a:p>
        </p:txBody>
      </p:sp>
      <p:grpSp>
        <p:nvGrpSpPr>
          <p:cNvPr id="192" name="Google Shape;192;p6"/>
          <p:cNvGrpSpPr/>
          <p:nvPr/>
        </p:nvGrpSpPr>
        <p:grpSpPr>
          <a:xfrm>
            <a:off x="9277672" y="4179811"/>
            <a:ext cx="2134183" cy="2244252"/>
            <a:chOff x="9277672" y="4179811"/>
            <a:chExt cx="2134183" cy="2244252"/>
          </a:xfrm>
        </p:grpSpPr>
        <p:sp>
          <p:nvSpPr>
            <p:cNvPr id="193" name="Google Shape;193;p6"/>
            <p:cNvSpPr/>
            <p:nvPr/>
          </p:nvSpPr>
          <p:spPr>
            <a:xfrm>
              <a:off x="9638485" y="5577563"/>
              <a:ext cx="1456443" cy="84650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94" name="Google Shape;194;p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9277672" y="4179811"/>
              <a:ext cx="2134183" cy="20924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5" name="Google Shape;195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62238" y="983029"/>
            <a:ext cx="517003" cy="620404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6"/>
          <p:cNvSpPr txBox="1"/>
          <p:nvPr/>
        </p:nvSpPr>
        <p:spPr>
          <a:xfrm>
            <a:off x="1709749" y="2132233"/>
            <a:ext cx="5814174" cy="31019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Просматривая видеоролик на телефоне,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вы увидели там информацию о новой бесплатной мобильной игре.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Чтобы поиграть, вам необходимо пройти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ссылке, скачать и установить файлы игры.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Вас немного удивило, что у игры отсутствует официальный сайт, а после скачивания файла автоматически началась установка какой-то программы. При этом ярлык игры так </a:t>
            </a:r>
            <a:b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не появился на дисплее.</a:t>
            </a:r>
            <a:endParaRPr b="0" i="1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 txBox="1"/>
          <p:nvPr>
            <p:ph idx="4294967295" type="title"/>
          </p:nvPr>
        </p:nvSpPr>
        <p:spPr>
          <a:xfrm>
            <a:off x="289911" y="1105911"/>
            <a:ext cx="5183272" cy="5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 Black"/>
              <a:buNone/>
            </a:pPr>
            <a:r>
              <a:rPr b="1" lang="ru-RU" sz="3000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Время на выбор ответа</a:t>
            </a:r>
            <a:endParaRPr/>
          </a:p>
        </p:txBody>
      </p:sp>
      <p:pic>
        <p:nvPicPr>
          <p:cNvPr id="203" name="Google Shape;203;p7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3275" y="1715868"/>
            <a:ext cx="8045450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8"/>
          <p:cNvPicPr preferRelativeResize="0"/>
          <p:nvPr/>
        </p:nvPicPr>
        <p:blipFill rotWithShape="1">
          <a:blip r:embed="rId3">
            <a:alphaModFix/>
          </a:blip>
          <a:srcRect b="54543" l="0" r="0" t="0"/>
          <a:stretch/>
        </p:blipFill>
        <p:spPr>
          <a:xfrm>
            <a:off x="-376439" y="5303448"/>
            <a:ext cx="12944877" cy="11158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8"/>
          <p:cNvGrpSpPr/>
          <p:nvPr/>
        </p:nvGrpSpPr>
        <p:grpSpPr>
          <a:xfrm>
            <a:off x="326720" y="4467829"/>
            <a:ext cx="1706581" cy="1956233"/>
            <a:chOff x="9277672" y="3977675"/>
            <a:chExt cx="2134183" cy="2446388"/>
          </a:xfrm>
        </p:grpSpPr>
        <p:sp>
          <p:nvSpPr>
            <p:cNvPr id="211" name="Google Shape;211;p8"/>
            <p:cNvSpPr/>
            <p:nvPr/>
          </p:nvSpPr>
          <p:spPr>
            <a:xfrm>
              <a:off x="9638485" y="5577563"/>
              <a:ext cx="1456443" cy="846500"/>
            </a:xfrm>
            <a:prstGeom prst="round2SameRect">
              <a:avLst>
                <a:gd fmla="val 8616" name="adj1"/>
                <a:gd fmla="val 0" name="adj2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2" name="Google Shape;212;p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277672" y="3977675"/>
              <a:ext cx="2134183" cy="20924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3" name="Google Shape;213;p8"/>
          <p:cNvSpPr/>
          <p:nvPr/>
        </p:nvSpPr>
        <p:spPr>
          <a:xfrm>
            <a:off x="6323481" y="4887736"/>
            <a:ext cx="5065362" cy="1137856"/>
          </a:xfrm>
          <a:prstGeom prst="roundRect">
            <a:avLst>
              <a:gd fmla="val 20244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8"/>
          <p:cNvSpPr txBox="1"/>
          <p:nvPr>
            <p:ph idx="4294967295" type="title"/>
          </p:nvPr>
        </p:nvSpPr>
        <p:spPr>
          <a:xfrm>
            <a:off x="285125" y="1915806"/>
            <a:ext cx="2811942" cy="3706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ru-RU" sz="2000">
                <a:latin typeface="Arial"/>
                <a:ea typeface="Arial"/>
                <a:cs typeface="Arial"/>
                <a:sym typeface="Arial"/>
              </a:rPr>
              <a:t>Правильный ответ:</a:t>
            </a:r>
            <a:endParaRPr/>
          </a:p>
        </p:txBody>
      </p:sp>
      <p:sp>
        <p:nvSpPr>
          <p:cNvPr id="215" name="Google Shape;215;p8"/>
          <p:cNvSpPr txBox="1"/>
          <p:nvPr>
            <p:ph idx="4294967295" type="body"/>
          </p:nvPr>
        </p:nvSpPr>
        <p:spPr>
          <a:xfrm>
            <a:off x="6323481" y="1892788"/>
            <a:ext cx="5065363" cy="1860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286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ru-RU" sz="2000">
                <a:latin typeface="Arial"/>
                <a:ea typeface="Arial"/>
                <a:cs typeface="Arial"/>
                <a:sym typeface="Arial"/>
              </a:rPr>
              <a:t>Что может случиться, если выбрать другие ответы?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ru-RU" sz="2000">
                <a:latin typeface="Arial"/>
                <a:ea typeface="Arial"/>
                <a:cs typeface="Arial"/>
                <a:sym typeface="Arial"/>
              </a:rPr>
              <a:t>По каким признакам вы определили, </a:t>
            </a:r>
            <a:br>
              <a:rPr lang="ru-RU" sz="2000">
                <a:latin typeface="Arial"/>
                <a:ea typeface="Arial"/>
                <a:cs typeface="Arial"/>
                <a:sym typeface="Arial"/>
              </a:rPr>
            </a:br>
            <a:r>
              <a:rPr lang="ru-RU" sz="2000">
                <a:latin typeface="Arial"/>
                <a:ea typeface="Arial"/>
                <a:cs typeface="Arial"/>
                <a:sym typeface="Arial"/>
              </a:rPr>
              <a:t>что в задании описано финансовое мошенничество?</a:t>
            </a:r>
            <a:endParaRPr/>
          </a:p>
        </p:txBody>
      </p:sp>
      <p:sp>
        <p:nvSpPr>
          <p:cNvPr id="216" name="Google Shape;216;p8"/>
          <p:cNvSpPr/>
          <p:nvPr/>
        </p:nvSpPr>
        <p:spPr>
          <a:xfrm>
            <a:off x="0" y="1114724"/>
            <a:ext cx="1291374" cy="508001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8"/>
          <p:cNvSpPr txBox="1"/>
          <p:nvPr/>
        </p:nvSpPr>
        <p:spPr>
          <a:xfrm>
            <a:off x="1459226" y="1101629"/>
            <a:ext cx="5583258" cy="508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B5BB"/>
              </a:buClr>
              <a:buSzPts val="3000"/>
              <a:buFont typeface="Arial Black"/>
              <a:buNone/>
            </a:pPr>
            <a:r>
              <a:rPr b="1" i="0" lang="ru-RU" sz="3000" u="none" cap="none" strike="noStrike">
                <a:solidFill>
                  <a:srgbClr val="2EB5BB"/>
                </a:solidFill>
                <a:latin typeface="Arial Black"/>
                <a:ea typeface="Arial Black"/>
                <a:cs typeface="Arial Black"/>
                <a:sym typeface="Arial Black"/>
              </a:rPr>
              <a:t>I уровень: задание 1</a:t>
            </a:r>
            <a:endParaRPr/>
          </a:p>
        </p:txBody>
      </p:sp>
      <p:grpSp>
        <p:nvGrpSpPr>
          <p:cNvPr id="218" name="Google Shape;218;p8"/>
          <p:cNvGrpSpPr/>
          <p:nvPr/>
        </p:nvGrpSpPr>
        <p:grpSpPr>
          <a:xfrm>
            <a:off x="285125" y="2350702"/>
            <a:ext cx="5360789" cy="1692661"/>
            <a:chOff x="446528" y="1965870"/>
            <a:chExt cx="5360789" cy="1692661"/>
          </a:xfrm>
        </p:grpSpPr>
        <p:sp>
          <p:nvSpPr>
            <p:cNvPr id="219" name="Google Shape;219;p8"/>
            <p:cNvSpPr/>
            <p:nvPr/>
          </p:nvSpPr>
          <p:spPr>
            <a:xfrm>
              <a:off x="446528" y="1965870"/>
              <a:ext cx="5360789" cy="1692661"/>
            </a:xfrm>
            <a:prstGeom prst="roundRect">
              <a:avLst>
                <a:gd fmla="val 12605" name="adj"/>
              </a:avLst>
            </a:prstGeom>
            <a:solidFill>
              <a:srgbClr val="2EB5BB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8"/>
            <p:cNvSpPr txBox="1"/>
            <p:nvPr/>
          </p:nvSpPr>
          <p:spPr>
            <a:xfrm>
              <a:off x="718430" y="2260210"/>
              <a:ext cx="4757275" cy="11079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ru-RU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Выключить телефон, сразу сообщить родителям об установке подозрительной программы </a:t>
              </a:r>
              <a:endParaRPr/>
            </a:p>
          </p:txBody>
        </p:sp>
      </p:grpSp>
      <p:sp>
        <p:nvSpPr>
          <p:cNvPr id="221" name="Google Shape;221;p8"/>
          <p:cNvSpPr/>
          <p:nvPr/>
        </p:nvSpPr>
        <p:spPr>
          <a:xfrm>
            <a:off x="6323481" y="3816407"/>
            <a:ext cx="5065362" cy="919458"/>
          </a:xfrm>
          <a:prstGeom prst="roundRect">
            <a:avLst>
              <a:gd fmla="val 24811" name="adj"/>
            </a:avLst>
          </a:prstGeom>
          <a:solidFill>
            <a:srgbClr val="F5F5F5"/>
          </a:solidFill>
          <a:ln cap="flat" cmpd="sng" w="12700">
            <a:solidFill>
              <a:srgbClr val="26262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8"/>
          <p:cNvSpPr txBox="1"/>
          <p:nvPr/>
        </p:nvSpPr>
        <p:spPr>
          <a:xfrm>
            <a:off x="6608868" y="3939495"/>
            <a:ext cx="440312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Перезагрузить файл и попытаться установить игру еще раз</a:t>
            </a:r>
            <a:endParaRPr b="0" i="0" sz="1050" u="none" cap="none" strike="noStrike">
              <a:solidFill>
                <a:srgbClr val="2EB5B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8"/>
          <p:cNvSpPr txBox="1"/>
          <p:nvPr/>
        </p:nvSpPr>
        <p:spPr>
          <a:xfrm>
            <a:off x="6608868" y="4999705"/>
            <a:ext cx="449458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Не обращать внимания. </a:t>
            </a:r>
            <a:br>
              <a:rPr b="0" i="0" lang="ru-RU" sz="18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rgbClr val="2EB5BB"/>
                </a:solidFill>
                <a:latin typeface="Arial"/>
                <a:ea typeface="Arial"/>
                <a:cs typeface="Arial"/>
                <a:sym typeface="Arial"/>
              </a:rPr>
              <a:t>Возможно, игра повреждена, надо будет скачать еще раз позже</a:t>
            </a:r>
            <a:endParaRPr b="0" i="0" sz="1800" u="none" cap="none" strike="noStrike">
              <a:solidFill>
                <a:srgbClr val="2EB5B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8430" y="942215"/>
            <a:ext cx="621169" cy="745403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8"/>
          <p:cNvSpPr txBox="1"/>
          <p:nvPr>
            <p:ph idx="4294967295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"/>
          <p:cNvSpPr/>
          <p:nvPr/>
        </p:nvSpPr>
        <p:spPr>
          <a:xfrm>
            <a:off x="-5255" y="870689"/>
            <a:ext cx="12197255" cy="5544233"/>
          </a:xfrm>
          <a:prstGeom prst="rect">
            <a:avLst/>
          </a:prstGeom>
          <a:solidFill>
            <a:srgbClr val="6110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9"/>
          <p:cNvSpPr txBox="1"/>
          <p:nvPr>
            <p:ph idx="4294967295" type="title"/>
          </p:nvPr>
        </p:nvSpPr>
        <p:spPr>
          <a:xfrm>
            <a:off x="311524" y="861491"/>
            <a:ext cx="9814111" cy="124307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 Black"/>
              <a:buNone/>
            </a:pPr>
            <a:r>
              <a:rPr b="1" lang="ru-RU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ВНИМАНИЕ! ОПАСНОСТЬ!</a:t>
            </a:r>
            <a:endParaRPr/>
          </a:p>
        </p:txBody>
      </p:sp>
      <p:sp>
        <p:nvSpPr>
          <p:cNvPr id="232" name="Google Shape;232;p9"/>
          <p:cNvSpPr txBox="1"/>
          <p:nvPr>
            <p:ph idx="4294967295" type="body"/>
          </p:nvPr>
        </p:nvSpPr>
        <p:spPr>
          <a:xfrm>
            <a:off x="1025502" y="2138235"/>
            <a:ext cx="6492264" cy="8522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ru-RU" sz="2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Отсутствие официального сайта игры либо перенаправление на пиратский игровой сайт</a:t>
            </a:r>
            <a:endParaRPr/>
          </a:p>
        </p:txBody>
      </p:sp>
      <p:sp>
        <p:nvSpPr>
          <p:cNvPr id="233" name="Google Shape;233;p9"/>
          <p:cNvSpPr txBox="1"/>
          <p:nvPr/>
        </p:nvSpPr>
        <p:spPr>
          <a:xfrm>
            <a:off x="1025502" y="3621616"/>
            <a:ext cx="5688632" cy="814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Автоустановка программ</a:t>
            </a:r>
            <a:b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без вашего согласия</a:t>
            </a:r>
            <a:endParaRPr/>
          </a:p>
        </p:txBody>
      </p:sp>
      <p:sp>
        <p:nvSpPr>
          <p:cNvPr id="234" name="Google Shape;234;p9"/>
          <p:cNvSpPr txBox="1"/>
          <p:nvPr/>
        </p:nvSpPr>
        <p:spPr>
          <a:xfrm>
            <a:off x="1025502" y="5147351"/>
            <a:ext cx="6300136" cy="9741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Появление непонятных ярлыков, символов программ и/или отсутствие ярлыка игры</a:t>
            </a:r>
            <a:endParaRPr/>
          </a:p>
        </p:txBody>
      </p:sp>
      <p:pic>
        <p:nvPicPr>
          <p:cNvPr id="235" name="Google Shape;235;p9"/>
          <p:cNvPicPr preferRelativeResize="0"/>
          <p:nvPr/>
        </p:nvPicPr>
        <p:blipFill rotWithShape="1">
          <a:blip r:embed="rId3">
            <a:alphaModFix amt="23000"/>
          </a:blip>
          <a:srcRect b="0" l="0" r="0" t="0"/>
          <a:stretch/>
        </p:blipFill>
        <p:spPr>
          <a:xfrm>
            <a:off x="8045560" y="1634662"/>
            <a:ext cx="3645540" cy="44868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6" name="Google Shape;236;p9"/>
          <p:cNvCxnSpPr/>
          <p:nvPr/>
        </p:nvCxnSpPr>
        <p:spPr>
          <a:xfrm>
            <a:off x="1025502" y="3283003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37" name="Google Shape;237;p9"/>
          <p:cNvCxnSpPr/>
          <p:nvPr/>
        </p:nvCxnSpPr>
        <p:spPr>
          <a:xfrm>
            <a:off x="1025502" y="4728755"/>
            <a:ext cx="6300136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38" name="Google Shape;238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2067273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0716" y="0"/>
            <a:ext cx="2331284" cy="165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3548506"/>
            <a:ext cx="250662" cy="88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8163" y="5108745"/>
            <a:ext cx="250662" cy="887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2024-09-18T09:32:24Z</dcterms:created>
  <dc:creator>Microsoft Office User</dc:creator>
</cp:coreProperties>
</file>