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y="5143500" cx="9144000"/>
  <p:notesSz cx="6858000" cy="9144000"/>
  <p:embeddedFontLst>
    <p:embeddedFont>
      <p:font typeface="Proxima Nova"/>
      <p:regular r:id="rId26"/>
      <p:bold r:id="rId27"/>
      <p:italic r:id="rId28"/>
      <p:boldItalic r:id="rId29"/>
    </p:embeddedFont>
    <p:embeddedFont>
      <p:font typeface="Helvetica Neue"/>
      <p:regular r:id="rId30"/>
      <p:bold r:id="rId31"/>
      <p:italic r:id="rId32"/>
      <p:boldItalic r:id="rId33"/>
    </p:embeddedFont>
    <p:embeddedFont>
      <p:font typeface="Arial Black"/>
      <p:regular r:id="rId34"/>
    </p:embeddedFont>
    <p:embeddedFont>
      <p:font typeface="Helvetica Neue Light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408">
          <p15:clr>
            <a:srgbClr val="A4A3A4"/>
          </p15:clr>
        </p15:guide>
        <p15:guide id="2" orient="horz" pos="2913">
          <p15:clr>
            <a:srgbClr val="A4A3A4"/>
          </p15:clr>
        </p15:guide>
        <p15:guide id="3" pos="5352">
          <p15:clr>
            <a:srgbClr val="A4A3A4"/>
          </p15:clr>
        </p15:guide>
        <p15:guide id="4" pos="2925">
          <p15:clr>
            <a:srgbClr val="A4A3A4"/>
          </p15:clr>
        </p15:guide>
        <p15:guide id="5" orient="horz" pos="667">
          <p15:clr>
            <a:srgbClr val="A4A3A4"/>
          </p15:clr>
        </p15:guide>
        <p15:guide id="6" pos="5556">
          <p15:clr>
            <a:srgbClr val="A4A3A4"/>
          </p15:clr>
        </p15:guide>
        <p15:guide id="7" pos="1542">
          <p15:clr>
            <a:srgbClr val="A4A3A4"/>
          </p15:clr>
        </p15:guide>
        <p15:guide id="8" orient="horz" pos="2051">
          <p15:clr>
            <a:srgbClr val="A4A3A4"/>
          </p15:clr>
        </p15:guide>
        <p15:guide id="9" pos="3447">
          <p15:clr>
            <a:srgbClr val="A4A3A4"/>
          </p15:clr>
        </p15:guide>
        <p15:guide id="10" orient="horz" pos="373">
          <p15:clr>
            <a:srgbClr val="A4A3A4"/>
          </p15:clr>
        </p15:guide>
        <p15:guide id="11" orient="horz" pos="259">
          <p15:clr>
            <a:srgbClr val="A4A3A4"/>
          </p15:clr>
        </p15:guide>
        <p15:guide id="12" orient="horz" pos="872">
          <p15:clr>
            <a:srgbClr val="A4A3A4"/>
          </p15:clr>
        </p15:guide>
      </p15:sldGuideLst>
    </p:ext>
    <p:ext uri="GoogleSlidesCustomDataVersion2">
      <go:slidesCustomData xmlns:go="http://customooxmlschemas.google.com/" r:id="rId39" roundtripDataSignature="AMtx7mhrXYBoQcd87MlDFF/Hnk6h8ZQXs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D9F2D7F-5CAE-44D9-811A-E0B2C91BEBAD}">
  <a:tblStyle styleId="{CD9F2D7F-5CAE-44D9-811A-E0B2C91BEBAD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6EEE9"/>
          </a:solidFill>
        </a:fill>
      </a:tcStyle>
    </a:wholeTbl>
    <a:band1H>
      <a:tcTxStyle/>
      <a:tcStyle>
        <a:fill>
          <a:solidFill>
            <a:srgbClr val="CADCD0"/>
          </a:solidFill>
        </a:fill>
      </a:tcStyle>
    </a:band1H>
    <a:band2H>
      <a:tcTxStyle/>
    </a:band2H>
    <a:band1V>
      <a:tcTxStyle/>
      <a:tcStyle>
        <a:fill>
          <a:solidFill>
            <a:srgbClr val="CADCD0"/>
          </a:solidFill>
        </a:fill>
      </a:tcStyle>
    </a:band1V>
    <a:band2V>
      <a:tcTxStyle/>
    </a:band2V>
    <a:lastCol>
      <a:tcTxStyle b="on" i="off">
        <a:font>
          <a:latin typeface="Helvetica Neue Medium"/>
          <a:ea typeface="Helvetica Neue Medium"/>
          <a:cs typeface="Helvetica Neue Medium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Helvetica Neue Medium"/>
          <a:ea typeface="Helvetica Neue Medium"/>
          <a:cs typeface="Helvetica Neue Medium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Helvetica Neue Medium"/>
          <a:ea typeface="Helvetica Neue Medium"/>
          <a:cs typeface="Helvetica Neue Medium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Helvetica Neue Medium"/>
          <a:ea typeface="Helvetica Neue Medium"/>
          <a:cs typeface="Helvetica Neue Medium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08"/>
        <p:guide pos="2913" orient="horz"/>
        <p:guide pos="5352"/>
        <p:guide pos="2925"/>
        <p:guide pos="667" orient="horz"/>
        <p:guide pos="5556"/>
        <p:guide pos="1542"/>
        <p:guide pos="2051" orient="horz"/>
        <p:guide pos="3447"/>
        <p:guide pos="373" orient="horz"/>
        <p:guide pos="259" orient="horz"/>
        <p:guide pos="872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ProximaNova-regular.fntdata"/><Relationship Id="rId25" Type="http://schemas.openxmlformats.org/officeDocument/2006/relationships/slide" Target="slides/slide19.xml"/><Relationship Id="rId28" Type="http://schemas.openxmlformats.org/officeDocument/2006/relationships/font" Target="fonts/ProximaNova-italic.fntdata"/><Relationship Id="rId27" Type="http://schemas.openxmlformats.org/officeDocument/2006/relationships/font" Target="fonts/ProximaNova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ProximaNova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HelveticaNeue-bold.fntdata"/><Relationship Id="rId30" Type="http://schemas.openxmlformats.org/officeDocument/2006/relationships/font" Target="fonts/HelveticaNeue-regular.fntdata"/><Relationship Id="rId11" Type="http://schemas.openxmlformats.org/officeDocument/2006/relationships/slide" Target="slides/slide5.xml"/><Relationship Id="rId33" Type="http://schemas.openxmlformats.org/officeDocument/2006/relationships/font" Target="fonts/HelveticaNeue-boldItalic.fntdata"/><Relationship Id="rId10" Type="http://schemas.openxmlformats.org/officeDocument/2006/relationships/slide" Target="slides/slide4.xml"/><Relationship Id="rId32" Type="http://schemas.openxmlformats.org/officeDocument/2006/relationships/font" Target="fonts/HelveticaNeue-italic.fntdata"/><Relationship Id="rId13" Type="http://schemas.openxmlformats.org/officeDocument/2006/relationships/slide" Target="slides/slide7.xml"/><Relationship Id="rId35" Type="http://schemas.openxmlformats.org/officeDocument/2006/relationships/font" Target="fonts/HelveticaNeueLight-regular.fntdata"/><Relationship Id="rId12" Type="http://schemas.openxmlformats.org/officeDocument/2006/relationships/slide" Target="slides/slide6.xml"/><Relationship Id="rId34" Type="http://schemas.openxmlformats.org/officeDocument/2006/relationships/font" Target="fonts/ArialBlack-regular.fntdata"/><Relationship Id="rId15" Type="http://schemas.openxmlformats.org/officeDocument/2006/relationships/slide" Target="slides/slide9.xml"/><Relationship Id="rId37" Type="http://schemas.openxmlformats.org/officeDocument/2006/relationships/font" Target="fonts/HelveticaNeueLight-italic.fntdata"/><Relationship Id="rId14" Type="http://schemas.openxmlformats.org/officeDocument/2006/relationships/slide" Target="slides/slide8.xml"/><Relationship Id="rId36" Type="http://schemas.openxmlformats.org/officeDocument/2006/relationships/font" Target="fonts/HelveticaNeueLight-bold.fntdata"/><Relationship Id="rId17" Type="http://schemas.openxmlformats.org/officeDocument/2006/relationships/slide" Target="slides/slide11.xml"/><Relationship Id="rId39" Type="http://customschemas.google.com/relationships/presentationmetadata" Target="metadata"/><Relationship Id="rId16" Type="http://schemas.openxmlformats.org/officeDocument/2006/relationships/slide" Target="slides/slide10.xml"/><Relationship Id="rId38" Type="http://schemas.openxmlformats.org/officeDocument/2006/relationships/font" Target="fonts/HelveticaNeueLight-bold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58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58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58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58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58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58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28600" lvl="6" marL="32004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58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28600" lvl="7" marL="36576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58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28600" lvl="8" marL="4114800" marR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58" u="none" cap="none" strike="noStrik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9" name="Google Shape;209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7" name="Google Shape;217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6" name="Google Shape;236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6" name="Google Shape;246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3" name="Google Shape;253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858"/>
              <a:buFont typeface="Helvetica Neue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1" name="Google Shape;261;p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9" name="Google Shape;269;p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6" name="Google Shape;276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98" name="Google Shape;298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3" name="Google Shape;103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6" name="Google Shape;116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1" name="Google Shape;131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6" name="Google Shape;146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1" name="Google Shape;161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4" name="Google Shape;174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7" name="Google Shape;187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5.png"/><Relationship Id="rId3" Type="http://schemas.openxmlformats.org/officeDocument/2006/relationships/image" Target="../media/image3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3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0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2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showMasterSp="0">
  <p:cSld name="Заголовок и подзаголовок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616229"/>
            <a:ext cx="6278382" cy="452726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15;p22"/>
          <p:cNvGrpSpPr/>
          <p:nvPr/>
        </p:nvGrpSpPr>
        <p:grpSpPr>
          <a:xfrm>
            <a:off x="6927646" y="196525"/>
            <a:ext cx="1965529" cy="373326"/>
            <a:chOff x="2884982" y="196525"/>
            <a:chExt cx="1965529" cy="373326"/>
          </a:xfrm>
        </p:grpSpPr>
        <p:pic>
          <p:nvPicPr>
            <p:cNvPr id="16" name="Google Shape;16;p2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884982" y="196525"/>
              <a:ext cx="879982" cy="3733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Google Shape;17;p2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147859" y="294906"/>
              <a:ext cx="702652" cy="17656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" name="Google Shape;18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0"/>
            <a:ext cx="2159659" cy="1902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560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Фото — горизонтально" showMasterSp="0">
  <p:cSld name="4_Фото — горизонтально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31"/>
          <p:cNvSpPr txBox="1"/>
          <p:nvPr>
            <p:ph idx="12" type="sldNum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2" name="Google Shape;62;p31"/>
          <p:cNvSpPr txBox="1"/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b="1" i="0" sz="1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63" name="Google Shape;63;p31"/>
          <p:cNvSpPr txBox="1"/>
          <p:nvPr>
            <p:ph idx="1" type="body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67903" lvl="5" marL="27432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67903" lvl="6" marL="32004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67903" lvl="7" marL="36576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67903" lvl="8" marL="41148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pic>
        <p:nvPicPr>
          <p:cNvPr id="64" name="Google Shape;6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Заголовок — по центру" showMasterSp="0">
  <p:cSld name="3_Заголовок — по центру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92" y="-7734"/>
            <a:ext cx="9142608" cy="5155415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32"/>
          <p:cNvSpPr txBox="1"/>
          <p:nvPr>
            <p:ph idx="12" type="sldNum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8" name="Google Shape;68;p32"/>
          <p:cNvSpPr txBox="1"/>
          <p:nvPr>
            <p:ph type="title"/>
          </p:nvPr>
        </p:nvSpPr>
        <p:spPr>
          <a:xfrm>
            <a:off x="633413" y="1941566"/>
            <a:ext cx="3306686" cy="5636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b="1" i="0" sz="1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69" name="Google Shape;69;p32"/>
          <p:cNvSpPr txBox="1"/>
          <p:nvPr>
            <p:ph idx="1" type="body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67903" lvl="5" marL="27432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67903" lvl="6" marL="32004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67903" lvl="7" marL="36576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67903" lvl="8" marL="41148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Заголовок — по центру" showMasterSp="0">
  <p:cSld name="4_Заголовок — по центру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93" y="-1414"/>
            <a:ext cx="9146514" cy="5144914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33"/>
          <p:cNvSpPr txBox="1"/>
          <p:nvPr>
            <p:ph idx="12" type="sldNum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3" name="Google Shape;73;p33"/>
          <p:cNvSpPr txBox="1"/>
          <p:nvPr>
            <p:ph type="title"/>
          </p:nvPr>
        </p:nvSpPr>
        <p:spPr>
          <a:xfrm>
            <a:off x="633413" y="2059259"/>
            <a:ext cx="3306686" cy="3850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roxima Nova"/>
              <a:buNone/>
              <a:defRPr b="1" i="0" sz="18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4" name="Google Shape;74;p33"/>
          <p:cNvSpPr txBox="1"/>
          <p:nvPr>
            <p:ph idx="1" type="body"/>
          </p:nvPr>
        </p:nvSpPr>
        <p:spPr>
          <a:xfrm>
            <a:off x="633412" y="2780371"/>
            <a:ext cx="4191349" cy="18868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67903" lvl="5" marL="27432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67903" lvl="6" marL="32004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67903" lvl="7" marL="36576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67903" lvl="8" marL="41148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ункты">
  <p:cSld name="Заголовок и пункты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4"/>
          <p:cNvSpPr txBox="1"/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b="1" i="0" sz="1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7" name="Google Shape;77;p34"/>
          <p:cNvSpPr txBox="1"/>
          <p:nvPr>
            <p:ph idx="1" type="body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57187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b="0" i="0" sz="162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57187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b="0" i="0" sz="162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57187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b="0" i="0" sz="162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57187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b="0" i="0" sz="162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57187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b="0" i="0" sz="162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67903" lvl="5" marL="27432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67903" lvl="6" marL="32004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67903" lvl="7" marL="36576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67903" lvl="8" marL="41148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78" name="Google Shape;78;p34"/>
          <p:cNvSpPr txBox="1"/>
          <p:nvPr>
            <p:ph idx="12" type="sldNum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3"/>
          <p:cNvSpPr txBox="1"/>
          <p:nvPr>
            <p:ph idx="12" type="sldNum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Заголовок и пункты">
  <p:cSld name="1_Заголовок и пункты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4"/>
          <p:cNvSpPr txBox="1"/>
          <p:nvPr>
            <p:ph idx="12" type="sldNum"/>
          </p:nvPr>
        </p:nvSpPr>
        <p:spPr>
          <a:xfrm>
            <a:off x="8537066" y="4177922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Титульный слайд">
  <p:cSld name="1_Титульный слайд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5"/>
          <p:cNvSpPr/>
          <p:nvPr/>
        </p:nvSpPr>
        <p:spPr>
          <a:xfrm>
            <a:off x="0" y="628699"/>
            <a:ext cx="9144000" cy="417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" name="Google Shape;25;p25"/>
          <p:cNvSpPr txBox="1"/>
          <p:nvPr>
            <p:ph idx="12" type="sldNum"/>
          </p:nvPr>
        </p:nvSpPr>
        <p:spPr>
          <a:xfrm>
            <a:off x="8515350" y="4767263"/>
            <a:ext cx="365263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6" name="Google Shape;26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217595" y="280146"/>
            <a:ext cx="683387" cy="1702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" name="Google Shape;27;p25"/>
          <p:cNvCxnSpPr/>
          <p:nvPr/>
        </p:nvCxnSpPr>
        <p:spPr>
          <a:xfrm>
            <a:off x="628650" y="617174"/>
            <a:ext cx="7885510" cy="0"/>
          </a:xfrm>
          <a:prstGeom prst="straightConnector1">
            <a:avLst/>
          </a:prstGeom>
          <a:noFill/>
          <a:ln cap="flat" cmpd="sng" w="12700">
            <a:solidFill>
              <a:srgbClr val="F5F5F5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28" name="Google Shape;2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14242" y="0"/>
            <a:ext cx="1737996" cy="1234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Заголовок — по центру" showMasterSp="0">
  <p:cSld name="1_Заголовок — по центру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4068" y="2393"/>
            <a:ext cx="9158067" cy="515141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26"/>
          <p:cNvSpPr txBox="1"/>
          <p:nvPr>
            <p:ph idx="12" type="sldNum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2" name="Google Shape;32;p26"/>
          <p:cNvSpPr txBox="1"/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b="1" i="0" sz="1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3" name="Google Shape;33;p26"/>
          <p:cNvSpPr txBox="1"/>
          <p:nvPr>
            <p:ph idx="1" type="body"/>
          </p:nvPr>
        </p:nvSpPr>
        <p:spPr>
          <a:xfrm>
            <a:off x="633415" y="1181100"/>
            <a:ext cx="3823249" cy="3486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67903" lvl="5" marL="27432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67903" lvl="6" marL="32004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67903" lvl="7" marL="36576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67903" lvl="8" marL="41148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34" name="Google Shape;34;p26"/>
          <p:cNvSpPr/>
          <p:nvPr>
            <p:ph idx="2" type="pic"/>
          </p:nvPr>
        </p:nvSpPr>
        <p:spPr>
          <a:xfrm>
            <a:off x="4651375" y="1181100"/>
            <a:ext cx="3863975" cy="3962400"/>
          </a:xfrm>
          <a:prstGeom prst="rect">
            <a:avLst/>
          </a:prstGeom>
          <a:noFill/>
          <a:ln>
            <a:noFill/>
          </a:ln>
        </p:spPr>
      </p:sp>
      <p:pic>
        <p:nvPicPr>
          <p:cNvPr id="35" name="Google Shape;3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Заголовок — по центру" showMasterSp="0">
  <p:cSld name="2_Заголовок — по центру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807" y="-699"/>
            <a:ext cx="9146807" cy="5145078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7"/>
          <p:cNvSpPr txBox="1"/>
          <p:nvPr>
            <p:ph idx="12" type="sldNum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9" name="Google Shape;39;p27"/>
          <p:cNvSpPr txBox="1"/>
          <p:nvPr>
            <p:ph type="title"/>
          </p:nvPr>
        </p:nvSpPr>
        <p:spPr>
          <a:xfrm>
            <a:off x="633412" y="2758094"/>
            <a:ext cx="5410549" cy="8683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"/>
              <a:buNone/>
              <a:defRPr b="1" i="0" sz="24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0" name="Google Shape;40;p27"/>
          <p:cNvSpPr txBox="1"/>
          <p:nvPr>
            <p:ph idx="1" type="body"/>
          </p:nvPr>
        </p:nvSpPr>
        <p:spPr>
          <a:xfrm>
            <a:off x="633412" y="3798916"/>
            <a:ext cx="5410549" cy="8683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67903" lvl="5" marL="27432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67903" lvl="6" marL="32004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67903" lvl="7" marL="36576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67903" lvl="8" marL="41148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Фото — горизонтально" showMasterSp="0">
  <p:cSld name="1_Фото — горизонтально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28"/>
          <p:cNvSpPr txBox="1"/>
          <p:nvPr>
            <p:ph idx="12" type="sldNum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4" name="Google Shape;44;p28"/>
          <p:cNvSpPr txBox="1"/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b="1" i="0" sz="1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45" name="Google Shape;45;p28"/>
          <p:cNvSpPr txBox="1"/>
          <p:nvPr>
            <p:ph idx="1" type="body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67903" lvl="5" marL="27432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67903" lvl="6" marL="32004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67903" lvl="7" marL="36576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67903" lvl="8" marL="41148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pic>
        <p:nvPicPr>
          <p:cNvPr id="46" name="Google Shape;46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Фото — горизонтально" showMasterSp="0">
  <p:cSld name="2_Фото — горизонтально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29"/>
          <p:cNvSpPr txBox="1"/>
          <p:nvPr>
            <p:ph idx="12" type="sldNum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0" name="Google Shape;50;p29"/>
          <p:cNvSpPr txBox="1"/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b="1" i="0" sz="1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1" name="Google Shape;51;p29"/>
          <p:cNvSpPr txBox="1"/>
          <p:nvPr>
            <p:ph idx="1" type="body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67903" lvl="5" marL="27432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67903" lvl="6" marL="32004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67903" lvl="7" marL="36576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67903" lvl="8" marL="41148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pic>
        <p:nvPicPr>
          <p:cNvPr id="52" name="Google Shape;5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Фото — горизонтально" showMasterSp="0">
  <p:cSld name="3_Фото — горизонтально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30"/>
          <p:cNvSpPr txBox="1"/>
          <p:nvPr>
            <p:ph idx="12" type="sldNum"/>
          </p:nvPr>
        </p:nvSpPr>
        <p:spPr>
          <a:xfrm>
            <a:off x="8710061" y="4667250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sz="81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6" name="Google Shape;56;p30"/>
          <p:cNvSpPr txBox="1"/>
          <p:nvPr>
            <p:ph type="title"/>
          </p:nvPr>
        </p:nvSpPr>
        <p:spPr>
          <a:xfrm>
            <a:off x="633412" y="383150"/>
            <a:ext cx="6888265" cy="6827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b="1" i="0" sz="18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Helvetica Neue"/>
              <a:buNone/>
              <a:defRPr b="0" i="0" sz="378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7" name="Google Shape;57;p30"/>
          <p:cNvSpPr txBox="1"/>
          <p:nvPr>
            <p:ph idx="1" type="body"/>
          </p:nvPr>
        </p:nvSpPr>
        <p:spPr>
          <a:xfrm>
            <a:off x="633414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b="0" i="0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67903" lvl="5" marL="27432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67903" lvl="6" marL="32004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67903" lvl="7" marL="36576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67903" lvl="8" marL="4114800" marR="0" rtl="0" algn="l">
              <a:lnSpc>
                <a:spcPct val="100000"/>
              </a:lnSpc>
              <a:spcBef>
                <a:spcPts val="1992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b="0" i="0" sz="1754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pic>
        <p:nvPicPr>
          <p:cNvPr id="58" name="Google Shape;5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92645" y="373490"/>
            <a:ext cx="1124817" cy="2812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8.xml"/><Relationship Id="rId10" Type="http://schemas.openxmlformats.org/officeDocument/2006/relationships/slideLayout" Target="../slideLayouts/slideLayout7.xml"/><Relationship Id="rId13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9.xml"/><Relationship Id="rId1" Type="http://schemas.openxmlformats.org/officeDocument/2006/relationships/image" Target="../media/image3.png"/><Relationship Id="rId2" Type="http://schemas.openxmlformats.org/officeDocument/2006/relationships/image" Target="../media/image35.png"/><Relationship Id="rId3" Type="http://schemas.openxmlformats.org/officeDocument/2006/relationships/image" Target="../media/image29.png"/><Relationship Id="rId4" Type="http://schemas.openxmlformats.org/officeDocument/2006/relationships/slideLayout" Target="../slideLayouts/slideLayout1.xml"/><Relationship Id="rId9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1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/>
          <p:nvPr>
            <p:ph idx="12" type="sldNum"/>
          </p:nvPr>
        </p:nvSpPr>
        <p:spPr>
          <a:xfrm>
            <a:off x="8537066" y="4177922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50800" spcFirstLastPara="1" rIns="50800" wrap="square" tIns="508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i="0" sz="81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i="0" sz="81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i="0" sz="81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i="0" sz="81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i="0" sz="81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i="0" sz="81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i="0" sz="81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i="0" sz="81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b="0" i="0" sz="81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7" name="Google Shape;7;p21"/>
          <p:cNvCxnSpPr/>
          <p:nvPr/>
        </p:nvCxnSpPr>
        <p:spPr>
          <a:xfrm>
            <a:off x="247462" y="648100"/>
            <a:ext cx="8180250" cy="0"/>
          </a:xfrm>
          <a:prstGeom prst="straightConnector1">
            <a:avLst/>
          </a:prstGeom>
          <a:noFill/>
          <a:ln cap="flat" cmpd="sng" w="12700">
            <a:solidFill>
              <a:srgbClr val="F5F5F5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8" name="Google Shape;8;p2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247462" y="196525"/>
            <a:ext cx="879982" cy="373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10339" y="294906"/>
            <a:ext cx="702652" cy="1765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Google Shape;10;p21"/>
          <p:cNvCxnSpPr/>
          <p:nvPr/>
        </p:nvCxnSpPr>
        <p:spPr>
          <a:xfrm>
            <a:off x="247462" y="4803775"/>
            <a:ext cx="8580205" cy="0"/>
          </a:xfrm>
          <a:prstGeom prst="straightConnector1">
            <a:avLst/>
          </a:prstGeom>
          <a:noFill/>
          <a:ln cap="flat" cmpd="sng" w="12700">
            <a:solidFill>
              <a:srgbClr val="F5F5F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1" name="Google Shape;11;p21"/>
          <p:cNvSpPr txBox="1"/>
          <p:nvPr/>
        </p:nvSpPr>
        <p:spPr>
          <a:xfrm>
            <a:off x="3269420" y="4825260"/>
            <a:ext cx="5221197" cy="318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CBF"/>
              </a:buClr>
              <a:buSzPts val="1400"/>
              <a:buFont typeface="Arial"/>
              <a:buNone/>
            </a:pPr>
            <a:r>
              <a:rPr b="0" i="0" lang="ru-RU" sz="1000" u="none" cap="none" strike="noStrike">
                <a:solidFill>
                  <a:srgbClr val="B9BCBF"/>
                </a:solidFill>
                <a:latin typeface="Arial"/>
                <a:ea typeface="Arial"/>
                <a:cs typeface="Arial"/>
                <a:sym typeface="Arial"/>
              </a:rPr>
              <a:t>Пятый этап Всероссийской просветительской Эстафеты «Мои финансы»</a:t>
            </a:r>
            <a:endParaRPr b="0" i="0" sz="1000" u="none" cap="none" strike="noStrike">
              <a:solidFill>
                <a:srgbClr val="B9BC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14242" y="0"/>
            <a:ext cx="1737996" cy="123434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6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png"/><Relationship Id="rId4" Type="http://schemas.openxmlformats.org/officeDocument/2006/relationships/image" Target="../media/image24.png"/><Relationship Id="rId5" Type="http://schemas.openxmlformats.org/officeDocument/2006/relationships/image" Target="../media/image28.png"/><Relationship Id="rId6" Type="http://schemas.openxmlformats.org/officeDocument/2006/relationships/image" Target="../media/image2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39.png"/><Relationship Id="rId6" Type="http://schemas.openxmlformats.org/officeDocument/2006/relationships/image" Target="../media/image34.png"/><Relationship Id="rId7" Type="http://schemas.openxmlformats.org/officeDocument/2006/relationships/image" Target="../media/image33.png"/><Relationship Id="rId8" Type="http://schemas.openxmlformats.org/officeDocument/2006/relationships/image" Target="../media/image3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Relationship Id="rId4" Type="http://schemas.openxmlformats.org/officeDocument/2006/relationships/image" Target="../media/image17.png"/><Relationship Id="rId5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png"/><Relationship Id="rId4" Type="http://schemas.openxmlformats.org/officeDocument/2006/relationships/image" Target="../media/image30.png"/><Relationship Id="rId5" Type="http://schemas.openxmlformats.org/officeDocument/2006/relationships/image" Target="../media/image3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"/>
          <p:cNvSpPr txBox="1"/>
          <p:nvPr>
            <p:ph idx="1" type="body"/>
          </p:nvPr>
        </p:nvSpPr>
        <p:spPr>
          <a:xfrm>
            <a:off x="647700" y="4384165"/>
            <a:ext cx="2199334" cy="2190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50"/>
              <a:buFont typeface="Proxima Nova"/>
              <a:buNone/>
            </a:pPr>
            <a:r>
              <a:rPr b="0" i="0" lang="ru-RU" sz="14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Спикер: </a:t>
            </a:r>
            <a:endParaRPr/>
          </a:p>
        </p:txBody>
      </p:sp>
      <p:sp>
        <p:nvSpPr>
          <p:cNvPr id="84" name="Google Shape;84;p1"/>
          <p:cNvSpPr txBox="1"/>
          <p:nvPr/>
        </p:nvSpPr>
        <p:spPr>
          <a:xfrm>
            <a:off x="2155377" y="174604"/>
            <a:ext cx="3020127" cy="7358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Arial"/>
              <a:buNone/>
            </a:pPr>
            <a:r>
              <a:rPr b="1" i="0" lang="ru-RU" sz="1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Пятый этап </a:t>
            </a:r>
            <a:r>
              <a:rPr b="0" i="0" lang="ru-RU" sz="10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Всероссийской просветительской </a:t>
            </a:r>
            <a:br>
              <a:rPr b="0" i="0" lang="ru-RU" sz="10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0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Эстафеты «Мои финансы»</a:t>
            </a:r>
            <a:endParaRPr b="0" i="0" sz="10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10800000">
            <a:off x="0" y="5079133"/>
            <a:ext cx="9144000" cy="116317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 txBox="1"/>
          <p:nvPr>
            <p:ph type="title"/>
          </p:nvPr>
        </p:nvSpPr>
        <p:spPr>
          <a:xfrm>
            <a:off x="647700" y="2182552"/>
            <a:ext cx="4258409" cy="21205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marR="0" rtl="0" algn="l">
              <a:lnSpc>
                <a:spcPct val="111666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 Black"/>
              <a:buNone/>
            </a:pPr>
            <a:r>
              <a:rPr b="1" i="0" lang="ru-RU" sz="24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ДИПФЕЙКИ </a:t>
            </a:r>
            <a:br>
              <a:rPr b="1" i="0" lang="ru-RU" sz="24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i="0" lang="ru-RU" sz="2400" u="none" cap="none" strike="noStrike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rPr>
              <a:t>И ФИНАНСОВОЕ МОШЕННИЧЕСТВО: </a:t>
            </a:r>
            <a:br>
              <a:rPr b="1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КАК РАСПОЗНАТЬ </a:t>
            </a:r>
            <a:br>
              <a:rPr b="0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ЗАЩИТИТЬ СВОИ ФИНАНСЫ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" name="Google Shape;8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31323" y="754273"/>
            <a:ext cx="4158761" cy="40843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10"/>
          <p:cNvPicPr preferRelativeResize="0"/>
          <p:nvPr/>
        </p:nvPicPr>
        <p:blipFill rotWithShape="1">
          <a:blip r:embed="rId3">
            <a:alphaModFix/>
          </a:blip>
          <a:srcRect b="13276" l="-634" r="720" t="16284"/>
          <a:stretch/>
        </p:blipFill>
        <p:spPr>
          <a:xfrm>
            <a:off x="3180880" y="835049"/>
            <a:ext cx="5458175" cy="3847027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10"/>
          <p:cNvSpPr txBox="1"/>
          <p:nvPr/>
        </p:nvSpPr>
        <p:spPr>
          <a:xfrm>
            <a:off x="293740" y="1389721"/>
            <a:ext cx="3311557" cy="27376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166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 Black"/>
              <a:buNone/>
            </a:pPr>
            <a:r>
              <a:rPr b="1" i="0" lang="ru-RU" sz="2400" u="none" cap="none" strike="noStrike">
                <a:solidFill>
                  <a:schemeClr val="accent3"/>
                </a:solidFill>
                <a:latin typeface="Arial Black"/>
                <a:ea typeface="Arial Black"/>
                <a:cs typeface="Arial Black"/>
                <a:sym typeface="Arial Black"/>
              </a:rPr>
              <a:t>В ЧЕМ ПРИЧИНА </a:t>
            </a:r>
            <a:r>
              <a:rPr b="1" i="0" lang="ru-RU" sz="24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ТОГО, ЧТО ЛЮДИ ПОПАДАЮТСЯ </a:t>
            </a:r>
            <a:br>
              <a:rPr b="1" i="0" lang="ru-RU" sz="24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i="0" lang="ru-RU" sz="24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НА УЛОВКИ МОШЕННИКОВ, ИСПОЛЬЗУЮЩИХ ДИПФЕЙКИ?</a:t>
            </a:r>
            <a:endParaRPr/>
          </a:p>
        </p:txBody>
      </p:sp>
      <p:sp>
        <p:nvSpPr>
          <p:cNvPr id="213" name="Google Shape;213;p10"/>
          <p:cNvSpPr txBox="1"/>
          <p:nvPr>
            <p:ph idx="12" type="sldNum"/>
          </p:nvPr>
        </p:nvSpPr>
        <p:spPr>
          <a:xfrm>
            <a:off x="8639046" y="4781950"/>
            <a:ext cx="303000" cy="25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4" name="Google Shape;214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14242" y="0"/>
            <a:ext cx="1737996" cy="1234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73961" y="3183467"/>
            <a:ext cx="2770039" cy="1557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1"/>
          <p:cNvPicPr preferRelativeResize="0"/>
          <p:nvPr/>
        </p:nvPicPr>
        <p:blipFill rotWithShape="1">
          <a:blip r:embed="rId4">
            <a:alphaModFix/>
          </a:blip>
          <a:srcRect b="11248" l="-9" r="-8" t="-2"/>
          <a:stretch/>
        </p:blipFill>
        <p:spPr>
          <a:xfrm>
            <a:off x="2325280" y="2997855"/>
            <a:ext cx="1986486" cy="1763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09224" y="3309840"/>
            <a:ext cx="1600253" cy="1341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42150" y="3777718"/>
            <a:ext cx="1088115" cy="832645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11"/>
          <p:cNvSpPr/>
          <p:nvPr/>
        </p:nvSpPr>
        <p:spPr>
          <a:xfrm>
            <a:off x="306592" y="2277477"/>
            <a:ext cx="1876044" cy="95233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4" name="Google Shape;224;p11"/>
          <p:cNvSpPr/>
          <p:nvPr/>
        </p:nvSpPr>
        <p:spPr>
          <a:xfrm>
            <a:off x="6936135" y="2277477"/>
            <a:ext cx="1876044" cy="95233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5" name="Google Shape;225;p11"/>
          <p:cNvSpPr/>
          <p:nvPr/>
        </p:nvSpPr>
        <p:spPr>
          <a:xfrm>
            <a:off x="4709224" y="2277477"/>
            <a:ext cx="1876044" cy="95233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6" name="Google Shape;226;p11"/>
          <p:cNvSpPr/>
          <p:nvPr/>
        </p:nvSpPr>
        <p:spPr>
          <a:xfrm>
            <a:off x="2507908" y="2277477"/>
            <a:ext cx="1876044" cy="95233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7" name="Google Shape;227;p11"/>
          <p:cNvSpPr txBox="1"/>
          <p:nvPr/>
        </p:nvSpPr>
        <p:spPr>
          <a:xfrm>
            <a:off x="306592" y="856255"/>
            <a:ext cx="5876924" cy="6912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ПРАКТИЧЕСКАЯ РАБОТА — </a:t>
            </a:r>
            <a:b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СОЗДАНИЕ СОЦИАЛЬНОЙ РЕКЛАМЫ</a:t>
            </a:r>
            <a:endParaRPr b="1" i="0" sz="1800" u="none" cap="none" strike="noStrike">
              <a:solidFill>
                <a:srgbClr val="0C0C0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28" name="Google Shape;228;p11"/>
          <p:cNvSpPr txBox="1"/>
          <p:nvPr/>
        </p:nvSpPr>
        <p:spPr>
          <a:xfrm>
            <a:off x="307186" y="1468532"/>
            <a:ext cx="7755266" cy="6392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Задача работы в группе — рассказать о рисках финансового мошенничества с использованием дипфейков и о том, как их опознать и как не попасться на их уловки с учетом особенностей восприятия информации данной целевой группой. Давайте посмотрим на слайд, какие целевые группы у вас:</a:t>
            </a:r>
            <a:endParaRPr/>
          </a:p>
          <a:p>
            <a:pPr indent="0" lvl="0" marL="0" marR="0" rtl="0" algn="l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13"/>
              <a:buFont typeface="Proxima Nova"/>
              <a:buNone/>
            </a:pPr>
            <a:r>
              <a:t/>
            </a:r>
            <a:endParaRPr b="0" i="0" sz="105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29" name="Google Shape;229;p11"/>
          <p:cNvSpPr txBox="1"/>
          <p:nvPr/>
        </p:nvSpPr>
        <p:spPr>
          <a:xfrm>
            <a:off x="493722" y="2371057"/>
            <a:ext cx="1485900" cy="8041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None/>
            </a:pPr>
            <a:r>
              <a:rPr b="1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ГРУППА №1 </a:t>
            </a:r>
            <a:br>
              <a:rPr b="0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0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Дети (7–12 лет, ваши младшие братья / сестры)</a:t>
            </a:r>
            <a:endParaRPr b="0" i="0" sz="105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0" name="Google Shape;230;p11"/>
          <p:cNvSpPr txBox="1"/>
          <p:nvPr/>
        </p:nvSpPr>
        <p:spPr>
          <a:xfrm>
            <a:off x="2612088" y="2437661"/>
            <a:ext cx="1640835" cy="6319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None/>
            </a:pPr>
            <a:r>
              <a:rPr b="1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ГРУППА №2 </a:t>
            </a:r>
            <a:br>
              <a:rPr b="0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0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Подростки и молодежь (ваши сверстники)</a:t>
            </a:r>
            <a:endParaRPr b="0" i="0" sz="105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1" name="Google Shape;231;p11"/>
          <p:cNvSpPr txBox="1"/>
          <p:nvPr/>
        </p:nvSpPr>
        <p:spPr>
          <a:xfrm>
            <a:off x="4841627" y="2371057"/>
            <a:ext cx="1600253" cy="6319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None/>
            </a:pPr>
            <a:r>
              <a:rPr b="1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ГРУППА №3 </a:t>
            </a:r>
            <a:br>
              <a:rPr b="0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0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Люди среднего возраста (ваши родители)</a:t>
            </a:r>
            <a:endParaRPr b="0" i="0" sz="105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2" name="Google Shape;232;p11"/>
          <p:cNvSpPr txBox="1"/>
          <p:nvPr/>
        </p:nvSpPr>
        <p:spPr>
          <a:xfrm>
            <a:off x="7012093" y="2371057"/>
            <a:ext cx="1714499" cy="8041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None/>
            </a:pPr>
            <a:r>
              <a:rPr b="1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ГРУППА №4</a:t>
            </a:r>
            <a:br>
              <a:rPr b="0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0" i="0" lang="ru-RU" sz="1200" u="none" cap="none" strike="noStrike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Люди пенсионного возраста (ваши бабушки / дедушки).</a:t>
            </a:r>
            <a:endParaRPr b="0" i="0" sz="105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3" name="Google Shape;233;p11"/>
          <p:cNvSpPr txBox="1"/>
          <p:nvPr>
            <p:ph idx="12" type="sldNum"/>
          </p:nvPr>
        </p:nvSpPr>
        <p:spPr>
          <a:xfrm>
            <a:off x="8639047" y="4781950"/>
            <a:ext cx="290400" cy="25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2"/>
          <p:cNvSpPr/>
          <p:nvPr/>
        </p:nvSpPr>
        <p:spPr>
          <a:xfrm>
            <a:off x="4900612" y="1267111"/>
            <a:ext cx="3911567" cy="334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9" name="Google Shape;239;p12"/>
          <p:cNvSpPr/>
          <p:nvPr/>
        </p:nvSpPr>
        <p:spPr>
          <a:xfrm>
            <a:off x="306592" y="1267111"/>
            <a:ext cx="4336846" cy="334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0" name="Google Shape;240;p12"/>
          <p:cNvSpPr txBox="1"/>
          <p:nvPr/>
        </p:nvSpPr>
        <p:spPr>
          <a:xfrm>
            <a:off x="306592" y="856255"/>
            <a:ext cx="4434662" cy="3297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ФОРМЫ СОЦИАЛЬНОЙ РЕКЛАМЫ</a:t>
            </a:r>
            <a:endParaRPr b="1" i="0" sz="1800" u="none" cap="none" strike="noStrike">
              <a:solidFill>
                <a:srgbClr val="0C0C0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41" name="Google Shape;241;p12"/>
          <p:cNvSpPr txBox="1"/>
          <p:nvPr/>
        </p:nvSpPr>
        <p:spPr>
          <a:xfrm>
            <a:off x="692436" y="1579441"/>
            <a:ext cx="3409891" cy="27547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8313" lvl="0" marL="17831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Видеоролик для мессенджеров / соцсетей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Пост для соцсетей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Мультфильм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Сообщение для мессенджеров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Статья для онлайн-издания </a:t>
            </a:r>
            <a:b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(газеты, журнала)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Статья для интернет-портала </a:t>
            </a:r>
            <a:b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 финансовой грамотности </a:t>
            </a:r>
            <a:b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(или для портала «Госуслуги» и пр.)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Статья для бумажной газеты, журнала</a:t>
            </a:r>
            <a:endParaRPr/>
          </a:p>
        </p:txBody>
      </p:sp>
      <p:sp>
        <p:nvSpPr>
          <p:cNvPr id="242" name="Google Shape;242;p12"/>
          <p:cNvSpPr txBox="1"/>
          <p:nvPr/>
        </p:nvSpPr>
        <p:spPr>
          <a:xfrm>
            <a:off x="5321143" y="1579441"/>
            <a:ext cx="2873860" cy="27547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8313" lvl="0" marL="17831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Подкаст</a:t>
            </a:r>
            <a:endParaRPr b="0" i="0" sz="1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Социальная реклама на радио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Письмо для e-mail рассылки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Рекламное сообщение в автобусе / </a:t>
            </a:r>
            <a:b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трамвае / метро (аудиовизуальное)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Листовка, буклет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Плакат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Рассказ для соцработника</a:t>
            </a:r>
            <a:endParaRPr/>
          </a:p>
          <a:p>
            <a:pPr indent="-178313" lvl="0" marL="178313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Что-то на усмотрение группы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313"/>
              <a:buFont typeface="Proxima Nova"/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43" name="Google Shape;243;p12"/>
          <p:cNvSpPr txBox="1"/>
          <p:nvPr>
            <p:ph idx="12" type="sldNum"/>
          </p:nvPr>
        </p:nvSpPr>
        <p:spPr>
          <a:xfrm>
            <a:off x="8639047" y="4781950"/>
            <a:ext cx="278100" cy="25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"/>
          <p:cNvSpPr txBox="1"/>
          <p:nvPr/>
        </p:nvSpPr>
        <p:spPr>
          <a:xfrm>
            <a:off x="306592" y="843770"/>
            <a:ext cx="6884315" cy="7197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ФОРМЫ СОЦИАЛЬНОЙ РЕКЛАМЫ РЕКЛАМЫ </a:t>
            </a:r>
            <a:b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ДЛЯ РАЗНЫХ СОЦИАЛЬНЫХ ГРУПП</a:t>
            </a:r>
            <a:endParaRPr b="1" i="0" sz="1800" u="none" cap="none" strike="noStrike">
              <a:solidFill>
                <a:srgbClr val="0C0C0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graphicFrame>
        <p:nvGraphicFramePr>
          <p:cNvPr id="249" name="Google Shape;249;p13"/>
          <p:cNvGraphicFramePr/>
          <p:nvPr/>
        </p:nvGraphicFramePr>
        <p:xfrm>
          <a:off x="306592" y="1563479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{CD9F2D7F-5CAE-44D9-811A-E0B2C91BEBAD}</a:tableStyleId>
              </a:tblPr>
              <a:tblGrid>
                <a:gridCol w="1265350"/>
                <a:gridCol w="1925275"/>
                <a:gridCol w="3172975"/>
                <a:gridCol w="2167225"/>
              </a:tblGrid>
              <a:tr h="468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ДЕТИ</a:t>
                      </a:r>
                      <a:endParaRPr/>
                    </a:p>
                  </a:txBody>
                  <a:tcPr marT="0" marB="0" marR="0" marL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ПОДРОСТКИ</a:t>
                      </a:r>
                      <a:endParaRPr/>
                    </a:p>
                  </a:txBody>
                  <a:tcPr marT="72000" marB="45725" marR="91450" marL="9145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ЛЮДИ СРЕДНЕГО ВОЗРАСТА</a:t>
                      </a:r>
                      <a:endParaRPr/>
                    </a:p>
                  </a:txBody>
                  <a:tcPr marT="72000" marB="45725" marR="91450" marL="9145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Arial"/>
                        <a:buNone/>
                      </a:pPr>
                      <a:r>
                        <a:rPr lang="ru-RU" sz="12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ЛЮДИ ПЕНСИОННОГО ВОЗРАСТА</a:t>
                      </a:r>
                      <a:endParaRPr/>
                    </a:p>
                  </a:txBody>
                  <a:tcPr marT="0" marB="0" marR="0" marL="0" anchor="ctr">
                    <a:solidFill>
                      <a:schemeClr val="accent5"/>
                    </a:solidFill>
                  </a:tcPr>
                </a:tc>
              </a:tr>
              <a:tr h="26031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Видеоролик для мессенджеров / соцсетей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Пост </a:t>
                      </a:r>
                      <a:b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для соцсетей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Мультфильм 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45725" marR="91450" marL="91450">
                    <a:solidFill>
                      <a:schemeClr val="accent5">
                        <a:alpha val="1960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Видеоролик </a:t>
                      </a:r>
                      <a:b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для мессенджеров / соцсетей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Пост для соцсетей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Сообщение для мессенджеров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Статья для онлайн-издания (газеты, журнала)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Статья для интернет-портала по финансовой грамотности (или для портала «Госуслуги» </a:t>
                      </a:r>
                      <a:b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и пр.)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Подкаст 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45725" marR="91450" marL="91450">
                    <a:solidFill>
                      <a:schemeClr val="accent5">
                        <a:alpha val="1960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Видеоролик для мессенджеров / соцсетей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Пост для соцсетей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Сообщение для мессенджеров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Статья для онлайн-издания (газеты, журнала)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Статья для интернет-портала по финансовой грамотности (или для портала «Госуслуги» </a:t>
                      </a:r>
                      <a:b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и пр.)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Статья для бумажной газеты, журнала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Подкаст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Письмо для e-mail рассылки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Рекламное сообщение в автобусе / трамвае / метро (аудиовизуальное)</a:t>
                      </a:r>
                      <a:endParaRPr/>
                    </a:p>
                  </a:txBody>
                  <a:tcPr marT="72000" marB="45725" marR="91450" marL="91450">
                    <a:solidFill>
                      <a:schemeClr val="accent5">
                        <a:alpha val="19607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Статья для бумажной газеты, журнала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Социальная реклама </a:t>
                      </a:r>
                      <a:b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на радио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Письмо для e-mail рассылки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Рекламное сообщение </a:t>
                      </a:r>
                      <a:b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</a:b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в автобусе / трамвае / метро (аудиовизуальное)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Листовка, буклет 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Плакат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Arial"/>
                        <a:buNone/>
                      </a:pPr>
                      <a:r>
                        <a:rPr b="0" i="0" lang="ru-RU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Рассказ соцработника</a:t>
                      </a:r>
                      <a:endParaRPr sz="10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72000" marB="45725" marR="91450" marL="91450">
                    <a:solidFill>
                      <a:schemeClr val="accent5">
                        <a:alpha val="19607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0" name="Google Shape;250;p13"/>
          <p:cNvSpPr txBox="1"/>
          <p:nvPr>
            <p:ph idx="12" type="sldNum"/>
          </p:nvPr>
        </p:nvSpPr>
        <p:spPr>
          <a:xfrm>
            <a:off x="8639047" y="4781950"/>
            <a:ext cx="290400" cy="25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4"/>
          <p:cNvSpPr/>
          <p:nvPr/>
        </p:nvSpPr>
        <p:spPr>
          <a:xfrm>
            <a:off x="322730" y="1346191"/>
            <a:ext cx="8498540" cy="327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6" name="Google Shape;256;p14"/>
          <p:cNvSpPr txBox="1"/>
          <p:nvPr/>
        </p:nvSpPr>
        <p:spPr>
          <a:xfrm>
            <a:off x="322730" y="843770"/>
            <a:ext cx="4434662" cy="3297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ВОПРОСЫ ГРУППАМ</a:t>
            </a:r>
            <a:endParaRPr b="1" i="0" sz="1800" u="none" cap="none" strike="noStrike">
              <a:solidFill>
                <a:srgbClr val="0C0C0C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57" name="Google Shape;257;p14"/>
          <p:cNvSpPr txBox="1"/>
          <p:nvPr/>
        </p:nvSpPr>
        <p:spPr>
          <a:xfrm>
            <a:off x="1494664" y="1921045"/>
            <a:ext cx="6054600" cy="20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Определить:</a:t>
            </a:r>
            <a:endParaRPr b="1" i="0" sz="117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AutoNum type="arabicPeriod"/>
            </a:pPr>
            <a:r>
              <a:rPr b="0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Подходит ли выбранный формат для данной целевой группы?</a:t>
            </a:r>
            <a:endParaRPr b="1" i="0" sz="117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800"/>
              <a:buFont typeface="Helvetica Neue"/>
              <a:buAutoNum type="arabicPeriod"/>
            </a:pPr>
            <a:r>
              <a:rPr b="0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Какие признаки дипфейков были заложены </a:t>
            </a:r>
            <a:br>
              <a:rPr b="0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просветительский продукт для предостережения?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14"/>
          <p:cNvSpPr txBox="1"/>
          <p:nvPr>
            <p:ph idx="12" type="sldNum"/>
          </p:nvPr>
        </p:nvSpPr>
        <p:spPr>
          <a:xfrm>
            <a:off x="8639051" y="4781950"/>
            <a:ext cx="377700" cy="25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5"/>
          <p:cNvSpPr/>
          <p:nvPr/>
        </p:nvSpPr>
        <p:spPr>
          <a:xfrm>
            <a:off x="322730" y="1346191"/>
            <a:ext cx="8498540" cy="327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64" name="Google Shape;264;p15"/>
          <p:cNvSpPr txBox="1"/>
          <p:nvPr/>
        </p:nvSpPr>
        <p:spPr>
          <a:xfrm>
            <a:off x="306592" y="856255"/>
            <a:ext cx="3449331" cy="3297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РЕФЛЕКСИЯ</a:t>
            </a:r>
            <a:r>
              <a:rPr b="1" i="0" lang="ru-RU" sz="1800" u="none" cap="none" strike="noStrike">
                <a:solidFill>
                  <a:schemeClr val="accent1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endParaRPr b="1" i="0" sz="1800" u="none" cap="none" strike="noStrike">
              <a:solidFill>
                <a:schemeClr val="accent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65" name="Google Shape;265;p15"/>
          <p:cNvSpPr txBox="1"/>
          <p:nvPr/>
        </p:nvSpPr>
        <p:spPr>
          <a:xfrm>
            <a:off x="1597229" y="1838621"/>
            <a:ext cx="5556251" cy="22911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None/>
            </a:pPr>
            <a:r>
              <a:rPr b="1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Что вы поняли сегодня:</a:t>
            </a:r>
            <a:endParaRPr/>
          </a:p>
          <a:p>
            <a:pPr indent="0" lvl="0" marL="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AutoNum type="arabicPeriod"/>
            </a:pPr>
            <a:r>
              <a:rPr b="0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 том, что такое дипфейк?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Helvetica Neue"/>
              <a:buAutoNum type="arabicPeriod"/>
            </a:pPr>
            <a:r>
              <a:rPr b="0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 том, как опознать дипфейки?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800"/>
              </a:spcAft>
              <a:buClr>
                <a:schemeClr val="lt1"/>
              </a:buClr>
              <a:buSzPts val="1800"/>
              <a:buFont typeface="Helvetica Neue"/>
              <a:buAutoNum type="arabicPeriod"/>
            </a:pPr>
            <a:r>
              <a:rPr b="0" i="0" lang="ru-RU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 том, как не попасться на уловки финансовых мошенников, использующих дипфейки?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15"/>
          <p:cNvSpPr txBox="1"/>
          <p:nvPr>
            <p:ph idx="12" type="sldNum"/>
          </p:nvPr>
        </p:nvSpPr>
        <p:spPr>
          <a:xfrm>
            <a:off x="8639047" y="4781950"/>
            <a:ext cx="278100" cy="25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6"/>
          <p:cNvSpPr txBox="1"/>
          <p:nvPr/>
        </p:nvSpPr>
        <p:spPr>
          <a:xfrm>
            <a:off x="306592" y="850094"/>
            <a:ext cx="5295899" cy="5318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  <a:t>СЮЖЕТЫ ФИНАНСОВОЙ ГРАМОТНОСТИ</a:t>
            </a:r>
            <a:br>
              <a:rPr b="1" i="0" lang="ru-RU" sz="1800" u="none" cap="none" strike="noStrike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i="0" lang="ru-RU" sz="1800" u="none" cap="none" strike="noStrike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  <a:t>В КЛАССИЧЕСКОЙ ЛИТЕРАТУРЕ </a:t>
            </a:r>
            <a:endParaRPr/>
          </a:p>
        </p:txBody>
      </p:sp>
      <p:sp>
        <p:nvSpPr>
          <p:cNvPr id="272" name="Google Shape;272;p16"/>
          <p:cNvSpPr txBox="1"/>
          <p:nvPr/>
        </p:nvSpPr>
        <p:spPr>
          <a:xfrm>
            <a:off x="306592" y="1766650"/>
            <a:ext cx="7274079" cy="259558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Helvetica Neue"/>
              <a:buAutoNum type="arabicPeriod"/>
            </a:pPr>
            <a:r>
              <a:rPr b="0" i="0" lang="ru-RU" sz="1600" u="none" cap="none" strike="noStrike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Гоголь Н.В. «Ревизор» </a:t>
            </a:r>
            <a:r>
              <a:rPr b="0" i="0" lang="ru-RU" sz="1600" u="none" cap="none" strike="noStrike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— финансовые стратегии Хлестакова</a:t>
            </a:r>
            <a:br>
              <a:rPr b="0" i="0" lang="ru-RU" sz="1600" u="none" cap="none" strike="noStrike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600" u="none" cap="none" strike="noStrike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и чиновников города 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Helvetica Neue"/>
              <a:buAutoNum type="arabicPeriod"/>
            </a:pPr>
            <a:r>
              <a:rPr b="0" i="0" lang="ru-RU" sz="1600" u="none" cap="none" strike="noStrike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Тургенев И.С. «Хорь и Калиныч» </a:t>
            </a:r>
            <a:r>
              <a:rPr b="0" i="0" lang="ru-RU" sz="1600" u="none" cap="none" strike="noStrike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— грамотная финансово-хозяйственная стратегия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Helvetica Neue"/>
              <a:buAutoNum type="arabicPeriod"/>
            </a:pPr>
            <a:r>
              <a:rPr b="0" i="0" lang="ru-RU" sz="1600" u="none" cap="none" strike="noStrike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Гоголь Н.В. «Мертвые души» </a:t>
            </a:r>
            <a:r>
              <a:rPr b="0" i="0" lang="ru-RU" sz="1600" u="none" cap="none" strike="noStrike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—</a:t>
            </a:r>
            <a:r>
              <a:rPr b="0" i="0" lang="ru-RU" sz="1600" u="none" cap="none" strike="noStrik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ru-RU" sz="1600" u="none" cap="none" strike="noStrike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мошенники и мошенничество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Helvetica Neue"/>
              <a:buAutoNum type="arabicPeriod"/>
            </a:pPr>
            <a:r>
              <a:rPr b="0" i="0" lang="ru-RU" sz="1600" u="none" cap="none" strike="noStrike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Мольер «Тартюф» </a:t>
            </a:r>
            <a:r>
              <a:rPr b="0" i="0" lang="ru-RU" sz="1600" u="none" cap="none" strike="noStrike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— мошенники и мошенничество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Helvetica Neue"/>
              <a:buAutoNum type="arabicPeriod"/>
            </a:pPr>
            <a:r>
              <a:rPr b="0" i="0" lang="ru-RU" sz="1600" u="none" cap="none" strike="noStrike">
                <a:solidFill>
                  <a:schemeClr val="accent5"/>
                </a:solidFill>
                <a:latin typeface="Arial Black"/>
                <a:ea typeface="Arial Black"/>
                <a:cs typeface="Arial Black"/>
                <a:sym typeface="Arial Black"/>
              </a:rPr>
              <a:t>Пушкин А.С. «Евгений Онегин» </a:t>
            </a:r>
            <a:r>
              <a:rPr b="0" i="0" lang="ru-RU" sz="1600" u="none" cap="none" strike="noStrike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rPr>
              <a:t>— жизнь в долг</a:t>
            </a:r>
            <a:endParaRPr/>
          </a:p>
        </p:txBody>
      </p:sp>
      <p:sp>
        <p:nvSpPr>
          <p:cNvPr id="273" name="Google Shape;273;p16"/>
          <p:cNvSpPr txBox="1"/>
          <p:nvPr>
            <p:ph idx="12" type="sldNum"/>
          </p:nvPr>
        </p:nvSpPr>
        <p:spPr>
          <a:xfrm>
            <a:off x="8639047" y="4781950"/>
            <a:ext cx="290400" cy="25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7"/>
          <p:cNvSpPr txBox="1"/>
          <p:nvPr/>
        </p:nvSpPr>
        <p:spPr>
          <a:xfrm>
            <a:off x="313068" y="850094"/>
            <a:ext cx="3477733" cy="2957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10"/>
              <a:buFont typeface="Arial Black"/>
              <a:buNone/>
            </a:pPr>
            <a:r>
              <a:rPr b="1" i="0" lang="ru-RU" sz="1810" u="none" cap="none" strike="noStrike">
                <a:solidFill>
                  <a:srgbClr val="262626"/>
                </a:solidFill>
                <a:latin typeface="Arial Black"/>
                <a:ea typeface="Arial Black"/>
                <a:cs typeface="Arial Black"/>
                <a:sym typeface="Arial Black"/>
              </a:rPr>
              <a:t>К НОВЫМ ВЕРШИНАМ</a:t>
            </a:r>
            <a:endParaRPr b="1" i="0" sz="1810" u="none" cap="none" strike="noStrike">
              <a:solidFill>
                <a:srgbClr val="262626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279" name="Google Shape;279;p17"/>
          <p:cNvSpPr txBox="1"/>
          <p:nvPr/>
        </p:nvSpPr>
        <p:spPr>
          <a:xfrm>
            <a:off x="331821" y="1312768"/>
            <a:ext cx="4011285" cy="32297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8313" lvl="0" marL="21431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Noto Sans Symbols"/>
              <a:buChar char="▪"/>
            </a:pPr>
            <a:r>
              <a:rPr b="1" i="0" lang="ru-RU" sz="1200" u="none" cap="none" strike="noStrike">
                <a:solidFill>
                  <a:schemeClr val="accent5"/>
                </a:solidFill>
                <a:latin typeface="Proxima Nova"/>
                <a:ea typeface="Proxima Nova"/>
                <a:cs typeface="Proxima Nova"/>
                <a:sym typeface="Proxima Nova"/>
              </a:rPr>
              <a:t>Всероссийская олимпиада школьников «Высшая проба» </a:t>
            </a: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(в перечне Минобрнауки России), </a:t>
            </a:r>
            <a:r>
              <a:rPr b="1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организатор</a:t>
            </a: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— ФГАОУ ВО «НИУ ВШЭ» </a:t>
            </a:r>
            <a:b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(7–11 классы) </a:t>
            </a:r>
            <a:endParaRPr/>
          </a:p>
          <a:p>
            <a:pPr indent="-178313" lvl="0" marL="21431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Noto Sans Symbols"/>
              <a:buChar char="▪"/>
            </a:pPr>
            <a:r>
              <a:rPr b="1" i="0" lang="ru-RU" sz="1200" u="none" cap="none" strike="noStrike">
                <a:solidFill>
                  <a:schemeClr val="accent5"/>
                </a:solidFill>
                <a:latin typeface="Proxima Nova"/>
                <a:ea typeface="Proxima Nova"/>
                <a:cs typeface="Proxima Nova"/>
                <a:sym typeface="Proxima Nova"/>
              </a:rPr>
              <a:t>Олимпиада школьников РАНХиГС </a:t>
            </a:r>
            <a:br>
              <a:rPr b="1" i="0" lang="ru-RU" sz="1200" u="none" cap="none" strike="noStrike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(в перечне Минобрнауки России), </a:t>
            </a:r>
            <a:r>
              <a:rPr b="1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организатор</a:t>
            </a: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— ФГБОУ ВО «РАНХиГС» (6–11 классы)</a:t>
            </a:r>
            <a:endParaRPr/>
          </a:p>
          <a:p>
            <a:pPr indent="-178313" lvl="0" marL="21431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Noto Sans Symbols"/>
              <a:buChar char="▪"/>
            </a:pPr>
            <a:r>
              <a:rPr b="1" i="0" lang="ru-RU" sz="1200" u="none" cap="none" strike="noStrike">
                <a:solidFill>
                  <a:schemeClr val="accent5"/>
                </a:solidFill>
                <a:latin typeface="Proxima Nova"/>
                <a:ea typeface="Proxima Nova"/>
                <a:cs typeface="Proxima Nova"/>
                <a:sym typeface="Proxima Nova"/>
              </a:rPr>
              <a:t>Плехановская олимпиада школьников</a:t>
            </a:r>
            <a:b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(в перечне Минобрнауки России), </a:t>
            </a:r>
            <a:b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организатор</a:t>
            </a: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— ФГБОУ ВО «РЭУ имени </a:t>
            </a:r>
            <a:b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Г.В. Плеханова» (8–11 классы)</a:t>
            </a:r>
            <a:endParaRPr/>
          </a:p>
          <a:p>
            <a:pPr indent="-178313" lvl="0" marL="21431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Noto Sans Symbols"/>
              <a:buChar char="▪"/>
            </a:pPr>
            <a:r>
              <a:rPr b="1" i="0" lang="ru-RU" sz="1200" u="none" cap="none" strike="noStrike">
                <a:solidFill>
                  <a:schemeClr val="accent5"/>
                </a:solidFill>
                <a:latin typeface="Proxima Nova"/>
                <a:ea typeface="Proxima Nova"/>
                <a:cs typeface="Proxima Nova"/>
                <a:sym typeface="Proxima Nova"/>
              </a:rPr>
              <a:t>«Миссия выполнима. Твое призвание — финансист!»</a:t>
            </a:r>
            <a:br>
              <a:rPr b="1" i="0" lang="ru-RU" sz="1000" u="none" cap="none" strike="noStrike">
                <a:solidFill>
                  <a:srgbClr val="333B5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(в перечне Минобрнауки России), </a:t>
            </a:r>
            <a:r>
              <a:rPr b="1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организатор</a:t>
            </a: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— ФГБОУ ВО «Финансовый университет при Правительстве Российской Федерации» (8–11 классы)</a:t>
            </a:r>
            <a:endParaRPr/>
          </a:p>
        </p:txBody>
      </p:sp>
      <p:sp>
        <p:nvSpPr>
          <p:cNvPr id="280" name="Google Shape;280;p17"/>
          <p:cNvSpPr txBox="1"/>
          <p:nvPr/>
        </p:nvSpPr>
        <p:spPr>
          <a:xfrm>
            <a:off x="4572001" y="1312768"/>
            <a:ext cx="4240178" cy="18221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8313" lvl="0" marL="21431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Noto Sans Symbols"/>
              <a:buChar char="▪"/>
            </a:pPr>
            <a:r>
              <a:rPr b="1" i="0" lang="ru-RU" sz="1200" u="none" cap="none" strike="noStrike">
                <a:solidFill>
                  <a:schemeClr val="accent5"/>
                </a:solidFill>
                <a:latin typeface="Proxima Nova"/>
                <a:ea typeface="Proxima Nova"/>
                <a:cs typeface="Proxima Nova"/>
                <a:sym typeface="Proxima Nova"/>
              </a:rPr>
              <a:t>Олимпиада по финансовой грамотности                                   и предпринимательству</a:t>
            </a:r>
            <a:b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организаторы</a:t>
            </a: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 — Учи.ру, Банк России, Минфин России, Минэкономразвития России, НИФИ Минфина России </a:t>
            </a:r>
            <a:b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(1–9 классы) </a:t>
            </a:r>
            <a:endParaRPr/>
          </a:p>
          <a:p>
            <a:pPr indent="-178313" lvl="0" marL="21431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Noto Sans Symbols"/>
              <a:buChar char="▪"/>
            </a:pPr>
            <a:r>
              <a:rPr b="1" i="0" lang="ru-RU" sz="1200" u="none" cap="none" strike="noStrike">
                <a:solidFill>
                  <a:schemeClr val="accent5"/>
                </a:solidFill>
                <a:latin typeface="Proxima Nova"/>
                <a:ea typeface="Proxima Nova"/>
                <a:cs typeface="Proxima Nova"/>
                <a:sym typeface="Proxima Nova"/>
              </a:rPr>
              <a:t>Международная олимпиада по финансовой безопасности </a:t>
            </a: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(в перечне Минобрнауки России), </a:t>
            </a:r>
            <a:b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b="1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организатор </a:t>
            </a:r>
            <a:r>
              <a:rPr b="0" i="0" lang="ru-RU" sz="1200" u="none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— Росфинмониторинг (8–10 классы, студенты бакалавриата, специалитета и магистратуры)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descr="Image" id="281" name="Google Shape;28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29316" y="3303107"/>
            <a:ext cx="3571862" cy="1498509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17"/>
          <p:cNvSpPr txBox="1"/>
          <p:nvPr>
            <p:ph idx="12" type="sldNum"/>
          </p:nvPr>
        </p:nvSpPr>
        <p:spPr>
          <a:xfrm>
            <a:off x="8639044" y="4781950"/>
            <a:ext cx="377700" cy="25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9"/>
          <p:cNvSpPr/>
          <p:nvPr/>
        </p:nvSpPr>
        <p:spPr>
          <a:xfrm>
            <a:off x="0" y="1220500"/>
            <a:ext cx="9144000" cy="3591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88" name="Google Shape;28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51312" y="2962750"/>
            <a:ext cx="1394640" cy="1394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72164" y="2963293"/>
            <a:ext cx="1399672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93017" y="2963293"/>
            <a:ext cx="1399673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52131" y="2599293"/>
            <a:ext cx="340433" cy="202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375371" y="2546201"/>
            <a:ext cx="280802" cy="2332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1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98609" y="2509067"/>
            <a:ext cx="280801" cy="297615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9"/>
          <p:cNvSpPr txBox="1"/>
          <p:nvPr>
            <p:ph idx="12" type="sldNum"/>
          </p:nvPr>
        </p:nvSpPr>
        <p:spPr>
          <a:xfrm>
            <a:off x="8639045" y="4781950"/>
            <a:ext cx="340500" cy="25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19"/>
          <p:cNvSpPr txBox="1"/>
          <p:nvPr/>
        </p:nvSpPr>
        <p:spPr>
          <a:xfrm>
            <a:off x="-514089" y="1272755"/>
            <a:ext cx="10437600" cy="13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</a:pPr>
            <a:r>
              <a:rPr b="0" i="0" lang="ru-RU" sz="2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Больше полезной информации 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</a:pPr>
            <a:r>
              <a:rPr b="0" i="0" lang="ru-RU" sz="2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можно найти на портале </a:t>
            </a:r>
            <a:r>
              <a:rPr b="1" i="0" lang="ru-RU" sz="2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моифинансы.рф </a:t>
            </a:r>
            <a:br>
              <a:rPr b="1" i="0" lang="ru-RU" sz="2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25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и в его социальных сетях</a:t>
            </a:r>
            <a:endParaRPr sz="1100"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0"/>
          <p:cNvSpPr txBox="1"/>
          <p:nvPr/>
        </p:nvSpPr>
        <p:spPr>
          <a:xfrm>
            <a:off x="1336022" y="2571750"/>
            <a:ext cx="6471957" cy="504378"/>
          </a:xfrm>
          <a:prstGeom prst="rect">
            <a:avLst/>
          </a:prstGeom>
          <a:noFill/>
          <a:ln>
            <a:noFill/>
          </a:ln>
        </p:spPr>
        <p:txBody>
          <a:bodyPr anchorCtr="0" anchor="ctr" bIns="21150" lIns="21150" spcFirstLastPara="1" rIns="21150" wrap="square" tIns="211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</a:pPr>
            <a:r>
              <a:rPr b="1" i="0" lang="ru-RU" sz="3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СПАСИБО ЗА ВНИМАНИЕ!</a:t>
            </a:r>
            <a:endParaRPr b="1" i="0" sz="3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20"/>
          <p:cNvSpPr txBox="1"/>
          <p:nvPr/>
        </p:nvSpPr>
        <p:spPr>
          <a:xfrm>
            <a:off x="8498114" y="4781951"/>
            <a:ext cx="350350" cy="256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ru-RU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1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4384" y="1611965"/>
            <a:ext cx="2759918" cy="1901211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"/>
          <p:cNvSpPr/>
          <p:nvPr/>
        </p:nvSpPr>
        <p:spPr>
          <a:xfrm>
            <a:off x="4679950" y="2947513"/>
            <a:ext cx="4132229" cy="1656000"/>
          </a:xfrm>
          <a:prstGeom prst="foldedCorner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4679950" y="1409426"/>
            <a:ext cx="4132229" cy="1438275"/>
          </a:xfrm>
          <a:prstGeom prst="foldedCorner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5" name="Google Shape;95;p2"/>
          <p:cNvSpPr txBox="1"/>
          <p:nvPr>
            <p:ph type="title"/>
          </p:nvPr>
        </p:nvSpPr>
        <p:spPr>
          <a:xfrm>
            <a:off x="306592" y="866052"/>
            <a:ext cx="5572999" cy="5433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ВИДЫ ФИНАНСОВОГО МОШЕННИЧЕСТВА </a:t>
            </a:r>
            <a:b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В ЦИФРОВОЙ СРЕДЕ</a:t>
            </a:r>
            <a:endParaRPr/>
          </a:p>
        </p:txBody>
      </p:sp>
      <p:sp>
        <p:nvSpPr>
          <p:cNvPr id="96" name="Google Shape;96;p2"/>
          <p:cNvSpPr txBox="1"/>
          <p:nvPr/>
        </p:nvSpPr>
        <p:spPr>
          <a:xfrm>
            <a:off x="306592" y="1453319"/>
            <a:ext cx="1276349" cy="3032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ФИШИНГ</a:t>
            </a:r>
            <a:endParaRPr/>
          </a:p>
        </p:txBody>
      </p:sp>
      <p:sp>
        <p:nvSpPr>
          <p:cNvPr id="97" name="Google Shape;97;p2"/>
          <p:cNvSpPr txBox="1"/>
          <p:nvPr/>
        </p:nvSpPr>
        <p:spPr>
          <a:xfrm>
            <a:off x="4918406" y="1742368"/>
            <a:ext cx="3629026" cy="1041311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Предложение на «Авито» </a:t>
            </a:r>
            <a:b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оплатить покупку через сайт: </a:t>
            </a:r>
            <a:b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avit0-d0stavka.mysite.com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Helvetica Neue"/>
              <a:buNone/>
            </a:pPr>
            <a:r>
              <a:t/>
            </a:r>
            <a:endParaRPr b="1" i="0" sz="16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8" name="Google Shape;98;p2"/>
          <p:cNvSpPr txBox="1"/>
          <p:nvPr/>
        </p:nvSpPr>
        <p:spPr>
          <a:xfrm>
            <a:off x="5175582" y="3147136"/>
            <a:ext cx="3114675" cy="1256754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Просьба / предложение </a:t>
            </a:r>
            <a:b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 сайте ввести логин и пароль от личного кабинета или номер </a:t>
            </a:r>
            <a:b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код от мессенджера, </a:t>
            </a:r>
            <a:b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чтобы получить подарок</a:t>
            </a:r>
            <a:endParaRPr b="1" i="0" sz="1500" u="none" cap="none" strike="noStrik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9" name="Google Shape;99;p2"/>
          <p:cNvSpPr txBox="1"/>
          <p:nvPr>
            <p:ph idx="12" type="sldNum"/>
          </p:nvPr>
        </p:nvSpPr>
        <p:spPr>
          <a:xfrm>
            <a:off x="8639055" y="4781951"/>
            <a:ext cx="173124" cy="256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"/>
          <p:cNvSpPr txBox="1"/>
          <p:nvPr/>
        </p:nvSpPr>
        <p:spPr>
          <a:xfrm>
            <a:off x="306592" y="3677999"/>
            <a:ext cx="3629025" cy="9255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Мошенник старается обманом получить доступ </a:t>
            </a:r>
            <a:b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 важной финансовой информации: логинам </a:t>
            </a:r>
            <a:b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 паролям для входа в личные кабинеты, данным банковских карт и паспортов, кодам верификации, личным фотографиям, важной переписке.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5139" y="1545300"/>
            <a:ext cx="2925355" cy="2192447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3"/>
          <p:cNvSpPr/>
          <p:nvPr/>
        </p:nvSpPr>
        <p:spPr>
          <a:xfrm>
            <a:off x="4679950" y="2947513"/>
            <a:ext cx="4132229" cy="1656000"/>
          </a:xfrm>
          <a:prstGeom prst="foldedCorner">
            <a:avLst>
              <a:gd fmla="val 16667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7" name="Google Shape;107;p3"/>
          <p:cNvSpPr/>
          <p:nvPr/>
        </p:nvSpPr>
        <p:spPr>
          <a:xfrm>
            <a:off x="4679950" y="1409426"/>
            <a:ext cx="4132229" cy="1438275"/>
          </a:xfrm>
          <a:prstGeom prst="foldedCorner">
            <a:avLst>
              <a:gd fmla="val 16667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8" name="Google Shape;108;p3"/>
          <p:cNvSpPr txBox="1"/>
          <p:nvPr/>
        </p:nvSpPr>
        <p:spPr>
          <a:xfrm>
            <a:off x="5015536" y="1615602"/>
            <a:ext cx="3409950" cy="1025922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Сообщается о проблеме с вашим счетом / эл. почтой / аккаунтом </a:t>
            </a:r>
            <a:b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соцсетях и предлагается </a:t>
            </a:r>
            <a:b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ее решить вместе онлайн</a:t>
            </a:r>
            <a:endParaRPr/>
          </a:p>
        </p:txBody>
      </p:sp>
      <p:sp>
        <p:nvSpPr>
          <p:cNvPr id="109" name="Google Shape;109;p3"/>
          <p:cNvSpPr txBox="1"/>
          <p:nvPr/>
        </p:nvSpPr>
        <p:spPr>
          <a:xfrm>
            <a:off x="306593" y="1453761"/>
            <a:ext cx="1733550" cy="5433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СОЦИАЛЬНАЯ ИНЖЕНЕРИЯ</a:t>
            </a:r>
            <a:endParaRPr/>
          </a:p>
        </p:txBody>
      </p:sp>
      <p:sp>
        <p:nvSpPr>
          <p:cNvPr id="110" name="Google Shape;110;p3"/>
          <p:cNvSpPr txBox="1"/>
          <p:nvPr/>
        </p:nvSpPr>
        <p:spPr>
          <a:xfrm>
            <a:off x="306593" y="3709582"/>
            <a:ext cx="4037126" cy="9255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None/>
            </a:pPr>
            <a:r>
              <a:rPr b="0" i="0" lang="ru-RU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И</a:t>
            </a: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спользуются различные манипулятивные методы воздействия на сознание и поведение человека. Все данные человек предоставляет сам — под действием обманной манипуляции, угроз и игры на чувствах потенциальной жертвы.</a:t>
            </a:r>
            <a:endParaRPr b="0" i="0" sz="12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4875121" y="3153337"/>
            <a:ext cx="3690781" cy="1256754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Предварительно изучается профиль жертвы и находятся слабые места, после чего мошенник бьет по ним</a:t>
            </a:r>
            <a:r>
              <a:rPr b="1" i="0" lang="ru-RU" sz="15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,</a:t>
            </a: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например</a:t>
            </a:r>
            <a:r>
              <a:rPr b="1" i="0" lang="ru-RU" sz="15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:</a:t>
            </a: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«Поможем бездомным животным переводом денег»</a:t>
            </a:r>
            <a:endParaRPr b="1" i="0" sz="117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2" name="Google Shape;112;p3"/>
          <p:cNvSpPr txBox="1"/>
          <p:nvPr>
            <p:ph idx="12" type="sldNum"/>
          </p:nvPr>
        </p:nvSpPr>
        <p:spPr>
          <a:xfrm>
            <a:off x="8639055" y="4781951"/>
            <a:ext cx="173124" cy="256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3"/>
          <p:cNvSpPr txBox="1"/>
          <p:nvPr/>
        </p:nvSpPr>
        <p:spPr>
          <a:xfrm>
            <a:off x="306592" y="866051"/>
            <a:ext cx="5591287" cy="797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ВИДЫ ФИНАНСОВОГО МОШЕННИЧЕСТВА </a:t>
            </a:r>
            <a:b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В ЦИФРОВОЙ СРЕДЕ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"/>
          <p:cNvSpPr/>
          <p:nvPr/>
        </p:nvSpPr>
        <p:spPr>
          <a:xfrm>
            <a:off x="4679949" y="2399377"/>
            <a:ext cx="4132229" cy="972000"/>
          </a:xfrm>
          <a:prstGeom prst="foldedCorner">
            <a:avLst>
              <a:gd fmla="val 1666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19" name="Google Shape;11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7125" y="1720566"/>
            <a:ext cx="3366467" cy="2148183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4"/>
          <p:cNvSpPr/>
          <p:nvPr/>
        </p:nvSpPr>
        <p:spPr>
          <a:xfrm>
            <a:off x="4679949" y="3444788"/>
            <a:ext cx="4132229" cy="1188000"/>
          </a:xfrm>
          <a:prstGeom prst="foldedCorner">
            <a:avLst>
              <a:gd fmla="val 1666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1" name="Google Shape;121;p4"/>
          <p:cNvSpPr/>
          <p:nvPr/>
        </p:nvSpPr>
        <p:spPr>
          <a:xfrm>
            <a:off x="4679949" y="1317966"/>
            <a:ext cx="4132229" cy="1008000"/>
          </a:xfrm>
          <a:prstGeom prst="foldedCorner">
            <a:avLst>
              <a:gd fmla="val 1666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2" name="Google Shape;122;p4"/>
          <p:cNvSpPr txBox="1"/>
          <p:nvPr>
            <p:ph idx="1" type="body"/>
          </p:nvPr>
        </p:nvSpPr>
        <p:spPr>
          <a:xfrm>
            <a:off x="306593" y="3884301"/>
            <a:ext cx="3979657" cy="7400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Предлагаются быстрые способы заработка / подработки при выполнении определенных условий, каждое из которых </a:t>
            </a:r>
            <a:r>
              <a:rPr b="0" i="0" lang="ru-RU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предполагает</a:t>
            </a: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выманивание денежных средств</a:t>
            </a:r>
            <a:r>
              <a:rPr b="0" i="0" lang="ru-RU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3" name="Google Shape;123;p4"/>
          <p:cNvSpPr txBox="1"/>
          <p:nvPr/>
        </p:nvSpPr>
        <p:spPr>
          <a:xfrm>
            <a:off x="306593" y="1463772"/>
            <a:ext cx="3979657" cy="2724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РАБОТА / ПОДРАБОТКА В ИНТЕРНЕТЕ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Proxima Nova"/>
              <a:buNone/>
            </a:pPr>
            <a:r>
              <a:t/>
            </a:r>
            <a:endParaRPr b="0" i="0" sz="1600" u="none" cap="none" strike="noStrike">
              <a:solidFill>
                <a:schemeClr val="accent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4"/>
          <p:cNvSpPr txBox="1"/>
          <p:nvPr/>
        </p:nvSpPr>
        <p:spPr>
          <a:xfrm>
            <a:off x="5030802" y="1553329"/>
            <a:ext cx="3486073" cy="564257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Платное «обучение» перед началом работы в «проекте»</a:t>
            </a:r>
            <a:endParaRPr/>
          </a:p>
        </p:txBody>
      </p:sp>
      <p:sp>
        <p:nvSpPr>
          <p:cNvPr id="125" name="Google Shape;125;p4"/>
          <p:cNvSpPr txBox="1"/>
          <p:nvPr/>
        </p:nvSpPr>
        <p:spPr>
          <a:xfrm>
            <a:off x="5164154" y="2603248"/>
            <a:ext cx="3219369" cy="564257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«Покупка» необходимого оборудования для начала работы</a:t>
            </a:r>
            <a:endParaRPr b="0" i="0" sz="15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4"/>
          <p:cNvSpPr txBox="1"/>
          <p:nvPr/>
        </p:nvSpPr>
        <p:spPr>
          <a:xfrm>
            <a:off x="5164154" y="3651818"/>
            <a:ext cx="3219369" cy="79508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Фиктивное  трудоустройство онлайн для сбора документов </a:t>
            </a:r>
            <a:b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оформления микрозаймов</a:t>
            </a:r>
            <a:endParaRPr/>
          </a:p>
        </p:txBody>
      </p:sp>
      <p:sp>
        <p:nvSpPr>
          <p:cNvPr id="127" name="Google Shape;127;p4"/>
          <p:cNvSpPr txBox="1"/>
          <p:nvPr>
            <p:ph idx="12" type="sldNum"/>
          </p:nvPr>
        </p:nvSpPr>
        <p:spPr>
          <a:xfrm>
            <a:off x="8639055" y="4781951"/>
            <a:ext cx="173124" cy="256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4"/>
          <p:cNvSpPr txBox="1"/>
          <p:nvPr/>
        </p:nvSpPr>
        <p:spPr>
          <a:xfrm>
            <a:off x="306592" y="866052"/>
            <a:ext cx="5490703" cy="5642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ВИДЫ ФИНАНСОВОГО МОШЕННИЧЕСТВА </a:t>
            </a:r>
            <a:b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В ЦИФРОВОЙ СРЕДЕ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"/>
          <p:cNvSpPr/>
          <p:nvPr/>
        </p:nvSpPr>
        <p:spPr>
          <a:xfrm>
            <a:off x="4679949" y="2399377"/>
            <a:ext cx="4132229" cy="972000"/>
          </a:xfrm>
          <a:prstGeom prst="foldedCorner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4" name="Google Shape;134;p5"/>
          <p:cNvSpPr/>
          <p:nvPr/>
        </p:nvSpPr>
        <p:spPr>
          <a:xfrm>
            <a:off x="4679949" y="3444788"/>
            <a:ext cx="4132229" cy="1188000"/>
          </a:xfrm>
          <a:prstGeom prst="foldedCorner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5" name="Google Shape;135;p5"/>
          <p:cNvSpPr/>
          <p:nvPr/>
        </p:nvSpPr>
        <p:spPr>
          <a:xfrm>
            <a:off x="4679949" y="1317966"/>
            <a:ext cx="4132229" cy="1008000"/>
          </a:xfrm>
          <a:prstGeom prst="foldedCorner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6" name="Google Shape;136;p5"/>
          <p:cNvSpPr txBox="1"/>
          <p:nvPr>
            <p:ph idx="1" type="body"/>
          </p:nvPr>
        </p:nvSpPr>
        <p:spPr>
          <a:xfrm>
            <a:off x="331822" y="3525752"/>
            <a:ext cx="4132229" cy="11070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Мошенническая схема, которая имитирует выгодные инвестиции. Средства поступают за счет постоянного привлечения новых участников. Они вносят деньги, затем привлекают новых людей — пирамида растет. </a:t>
            </a:r>
            <a:b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При этом верхушка пирамиды действительно может </a:t>
            </a:r>
            <a:r>
              <a:rPr b="0" i="0" lang="ru-RU" sz="1200" u="none" cap="none" strike="noStrike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получить доход</a:t>
            </a: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7" name="Google Shape;137;p5"/>
          <p:cNvSpPr txBox="1"/>
          <p:nvPr/>
        </p:nvSpPr>
        <p:spPr>
          <a:xfrm>
            <a:off x="306592" y="1455731"/>
            <a:ext cx="3448050" cy="3060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ФИНАНСОВЫЕ ПИРАМИДЫ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</a:pPr>
            <a:r>
              <a:t/>
            </a:r>
            <a:endParaRPr b="0" i="0" sz="18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</a:pPr>
            <a:r>
              <a:t/>
            </a:r>
            <a:endParaRPr b="0" i="0" sz="18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5"/>
          <p:cNvSpPr txBox="1"/>
          <p:nvPr/>
        </p:nvSpPr>
        <p:spPr>
          <a:xfrm>
            <a:off x="5005140" y="1516765"/>
            <a:ext cx="3486073" cy="564257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Игры-симуляторы </a:t>
            </a:r>
            <a:b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для быстрой прибыли </a:t>
            </a:r>
            <a:endParaRPr/>
          </a:p>
        </p:txBody>
      </p:sp>
      <p:sp>
        <p:nvSpPr>
          <p:cNvPr id="139" name="Google Shape;139;p5"/>
          <p:cNvSpPr txBox="1"/>
          <p:nvPr/>
        </p:nvSpPr>
        <p:spPr>
          <a:xfrm>
            <a:off x="5138492" y="2581914"/>
            <a:ext cx="3219369" cy="564257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Инвестиционные игры, </a:t>
            </a:r>
            <a:b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 том числе с криптовалютой</a:t>
            </a:r>
            <a:endParaRPr/>
          </a:p>
        </p:txBody>
      </p:sp>
      <p:sp>
        <p:nvSpPr>
          <p:cNvPr id="140" name="Google Shape;140;p5"/>
          <p:cNvSpPr txBox="1"/>
          <p:nvPr/>
        </p:nvSpPr>
        <p:spPr>
          <a:xfrm>
            <a:off x="5138492" y="3756659"/>
            <a:ext cx="3219369" cy="564257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Кэшбэк-сервисы, </a:t>
            </a:r>
            <a:b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сетевые магазины</a:t>
            </a:r>
            <a:endParaRPr/>
          </a:p>
        </p:txBody>
      </p:sp>
      <p:pic>
        <p:nvPicPr>
          <p:cNvPr id="141" name="Google Shape;14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7453" y="1892808"/>
            <a:ext cx="2917280" cy="150509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5"/>
          <p:cNvSpPr txBox="1"/>
          <p:nvPr>
            <p:ph idx="12" type="sldNum"/>
          </p:nvPr>
        </p:nvSpPr>
        <p:spPr>
          <a:xfrm>
            <a:off x="8639055" y="4781951"/>
            <a:ext cx="173124" cy="256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5"/>
          <p:cNvSpPr txBox="1"/>
          <p:nvPr/>
        </p:nvSpPr>
        <p:spPr>
          <a:xfrm>
            <a:off x="306592" y="866052"/>
            <a:ext cx="5490703" cy="5642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ВИДЫ ФИНАНСОВОГО МОШЕННИЧЕСТВА </a:t>
            </a:r>
            <a:b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</a:b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В ЦИФРОВОЙ СРЕДЕ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6"/>
          <p:cNvSpPr txBox="1"/>
          <p:nvPr/>
        </p:nvSpPr>
        <p:spPr>
          <a:xfrm>
            <a:off x="306592" y="861609"/>
            <a:ext cx="6649498" cy="2936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ДИПФЕЙКИ В ЖИЗНИ СОВРЕМЕННОГО ЧЕЛОВЕКА</a:t>
            </a:r>
            <a:endParaRPr/>
          </a:p>
        </p:txBody>
      </p:sp>
      <p:sp>
        <p:nvSpPr>
          <p:cNvPr id="149" name="Google Shape;149;p6"/>
          <p:cNvSpPr/>
          <p:nvPr/>
        </p:nvSpPr>
        <p:spPr>
          <a:xfrm>
            <a:off x="3337560" y="1312719"/>
            <a:ext cx="5455204" cy="33119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0" name="Google Shape;150;p6"/>
          <p:cNvSpPr txBox="1"/>
          <p:nvPr/>
        </p:nvSpPr>
        <p:spPr>
          <a:xfrm>
            <a:off x="405946" y="1313706"/>
            <a:ext cx="1809750" cy="2118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Arial"/>
              <a:buNone/>
            </a:pPr>
            <a:r>
              <a:rPr b="1" i="0" lang="ru-RU" sz="12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Что такое дипфейк?</a:t>
            </a:r>
            <a:endParaRPr b="1" i="0" sz="12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1" name="Google Shape;15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66672" y="1503787"/>
            <a:ext cx="5172383" cy="2927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6397" y="2571750"/>
            <a:ext cx="2240231" cy="2222452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6"/>
          <p:cNvSpPr txBox="1"/>
          <p:nvPr/>
        </p:nvSpPr>
        <p:spPr>
          <a:xfrm>
            <a:off x="405945" y="2201319"/>
            <a:ext cx="2777905" cy="4295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Arial"/>
              <a:buNone/>
            </a:pPr>
            <a:r>
              <a:rPr b="1" i="0" lang="ru-RU" sz="12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Применимость</a:t>
            </a: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дипфейков в жизни человека — </a:t>
            </a:r>
            <a:r>
              <a:rPr b="1" i="0" lang="ru-RU" sz="12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«темная» сторона</a:t>
            </a:r>
            <a:endParaRPr b="1" i="0" sz="12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6"/>
          <p:cNvSpPr txBox="1"/>
          <p:nvPr/>
        </p:nvSpPr>
        <p:spPr>
          <a:xfrm>
            <a:off x="405946" y="1695309"/>
            <a:ext cx="2593862" cy="4295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Arial"/>
              <a:buNone/>
            </a:pPr>
            <a:r>
              <a:rPr b="1" i="0" lang="ru-RU" sz="12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Применимость</a:t>
            </a: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дипфейков в жизни человека — </a:t>
            </a:r>
            <a:r>
              <a:rPr b="1" i="0" lang="ru-RU" sz="12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«светлая» сторона</a:t>
            </a:r>
            <a:endParaRPr/>
          </a:p>
        </p:txBody>
      </p:sp>
      <p:sp>
        <p:nvSpPr>
          <p:cNvPr id="155" name="Google Shape;155;p6"/>
          <p:cNvSpPr/>
          <p:nvPr/>
        </p:nvSpPr>
        <p:spPr>
          <a:xfrm>
            <a:off x="306592" y="1318344"/>
            <a:ext cx="18000" cy="18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6" name="Google Shape;156;p6"/>
          <p:cNvSpPr/>
          <p:nvPr/>
        </p:nvSpPr>
        <p:spPr>
          <a:xfrm>
            <a:off x="306592" y="1725271"/>
            <a:ext cx="18000" cy="324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7" name="Google Shape;157;p6"/>
          <p:cNvSpPr/>
          <p:nvPr/>
        </p:nvSpPr>
        <p:spPr>
          <a:xfrm>
            <a:off x="306592" y="2231281"/>
            <a:ext cx="18000" cy="324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8" name="Google Shape;158;p6"/>
          <p:cNvSpPr txBox="1"/>
          <p:nvPr>
            <p:ph idx="12" type="sldNum"/>
          </p:nvPr>
        </p:nvSpPr>
        <p:spPr>
          <a:xfrm>
            <a:off x="8639055" y="4781951"/>
            <a:ext cx="173124" cy="256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"/>
          <p:cNvSpPr txBox="1"/>
          <p:nvPr/>
        </p:nvSpPr>
        <p:spPr>
          <a:xfrm>
            <a:off x="1505640" y="1556017"/>
            <a:ext cx="5423063" cy="490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ru-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Термин «дипфейк» появился в 2017 году на интернет-площадке Reddit, а в 2020-м уже официально попал в словари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7"/>
          <p:cNvSpPr txBox="1"/>
          <p:nvPr/>
        </p:nvSpPr>
        <p:spPr>
          <a:xfrm>
            <a:off x="1505640" y="2511421"/>
            <a:ext cx="6497719" cy="6827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ru-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Слово deepfake раскрывает принцип действия: это слова deep (сокращение от deep machine learning — умное машинное обучение) и fake (подделка). Дипфейком может быть видео или аудио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7"/>
          <p:cNvSpPr txBox="1"/>
          <p:nvPr/>
        </p:nvSpPr>
        <p:spPr>
          <a:xfrm>
            <a:off x="1505640" y="3486749"/>
            <a:ext cx="4923443" cy="2826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None/>
            </a:pPr>
            <a:r>
              <a:rPr b="0" i="0" lang="ru-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Что нужно для создания дипфейк-видео?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6" name="Google Shape;166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6592" y="1423704"/>
            <a:ext cx="754694" cy="754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6591" y="3568252"/>
            <a:ext cx="754696" cy="754696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7"/>
          <p:cNvSpPr txBox="1"/>
          <p:nvPr/>
        </p:nvSpPr>
        <p:spPr>
          <a:xfrm>
            <a:off x="1505640" y="3767205"/>
            <a:ext cx="6167781" cy="6827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8313" lvl="0" marL="178313" marR="0" rtl="0" algn="l">
              <a:lnSpc>
                <a:spcPct val="12714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▪"/>
            </a:pPr>
            <a:r>
              <a:rPr b="0" i="0" lang="ru-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Исходное видео в хорошем качестве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8313" lvl="0" marL="178313" marR="0" rtl="0" algn="l">
              <a:lnSpc>
                <a:spcPct val="12714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▪"/>
            </a:pPr>
            <a:r>
              <a:rPr b="0" i="0" lang="ru-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Фото или видео человека, которого нужно внедрить в дипфейк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8313" lvl="0" marL="178313" marR="0" rtl="0" algn="l">
              <a:lnSpc>
                <a:spcPct val="127142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▪"/>
            </a:pPr>
            <a:r>
              <a:rPr b="0" i="0" lang="ru-RU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Программное обеспечение для обработки данных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9" name="Google Shape;169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6590" y="2475468"/>
            <a:ext cx="754696" cy="754696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7"/>
          <p:cNvSpPr txBox="1"/>
          <p:nvPr/>
        </p:nvSpPr>
        <p:spPr>
          <a:xfrm>
            <a:off x="306592" y="857868"/>
            <a:ext cx="5310437" cy="2936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В ЧЕМ СУТЬ ЯВЛЕНИЯ «ДИПФЕЙК»?</a:t>
            </a:r>
            <a:endParaRPr/>
          </a:p>
        </p:txBody>
      </p:sp>
      <p:sp>
        <p:nvSpPr>
          <p:cNvPr id="171" name="Google Shape;171;p7"/>
          <p:cNvSpPr txBox="1"/>
          <p:nvPr>
            <p:ph idx="12" type="sldNum"/>
          </p:nvPr>
        </p:nvSpPr>
        <p:spPr>
          <a:xfrm>
            <a:off x="8639055" y="4781951"/>
            <a:ext cx="173124" cy="256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8"/>
          <p:cNvSpPr/>
          <p:nvPr/>
        </p:nvSpPr>
        <p:spPr>
          <a:xfrm>
            <a:off x="7903249" y="1649828"/>
            <a:ext cx="908930" cy="246181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77" name="Google Shape;177;p8"/>
          <p:cNvSpPr txBox="1"/>
          <p:nvPr/>
        </p:nvSpPr>
        <p:spPr>
          <a:xfrm>
            <a:off x="306592" y="856255"/>
            <a:ext cx="6703808" cy="2936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ПРИМЕНЕНИЕ ДИПФЕЙКОВ В ЖИЗНИ ЧЕЛОВЕКА</a:t>
            </a:r>
            <a:endParaRPr/>
          </a:p>
        </p:txBody>
      </p:sp>
      <p:sp>
        <p:nvSpPr>
          <p:cNvPr id="178" name="Google Shape;178;p8"/>
          <p:cNvSpPr txBox="1"/>
          <p:nvPr/>
        </p:nvSpPr>
        <p:spPr>
          <a:xfrm>
            <a:off x="306591" y="1165143"/>
            <a:ext cx="2727348" cy="3077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«СВЕТЛАЯ» СТОРОНА</a:t>
            </a:r>
            <a:endParaRPr b="1" i="0" sz="16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Proxima Nova"/>
              <a:buNone/>
            </a:pPr>
            <a:r>
              <a:t/>
            </a:r>
            <a:endParaRPr b="1" i="0" sz="16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8"/>
          <p:cNvSpPr txBox="1"/>
          <p:nvPr/>
        </p:nvSpPr>
        <p:spPr>
          <a:xfrm>
            <a:off x="306591" y="1495254"/>
            <a:ext cx="6486095" cy="8360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8313" lvl="0" marL="178313" marR="0" rtl="0" algn="l">
              <a:lnSpc>
                <a:spcPct val="13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Обеспечение возможности немым людям печатать текст и тем самым «говорить»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8313" lvl="0" marL="178313" marR="0" rtl="0" algn="l">
              <a:lnSpc>
                <a:spcPct val="13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Разработка реалистичных компьютерных игр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8313" lvl="0" marL="178313" marR="0" rtl="0" algn="l">
              <a:lnSpc>
                <a:spcPct val="13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▪"/>
            </a:pP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Создание развлекательного контента, рекламы</a:t>
            </a:r>
            <a:endParaRPr/>
          </a:p>
        </p:txBody>
      </p:sp>
      <p:pic>
        <p:nvPicPr>
          <p:cNvPr id="180" name="Google Shape;18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94765" y="1215016"/>
            <a:ext cx="906403" cy="906403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8"/>
          <p:cNvSpPr txBox="1"/>
          <p:nvPr/>
        </p:nvSpPr>
        <p:spPr>
          <a:xfrm>
            <a:off x="7903248" y="1649828"/>
            <a:ext cx="908930" cy="246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b="1" i="0" lang="ru-RU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RUCENTER</a:t>
            </a:r>
            <a:endParaRPr b="1" i="0" sz="1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2" name="Google Shape;182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0912" y="2307625"/>
            <a:ext cx="3789435" cy="2316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72000" y="2296765"/>
            <a:ext cx="3843337" cy="2325015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8"/>
          <p:cNvSpPr txBox="1"/>
          <p:nvPr>
            <p:ph idx="12" type="sldNum"/>
          </p:nvPr>
        </p:nvSpPr>
        <p:spPr>
          <a:xfrm>
            <a:off x="8639055" y="4781951"/>
            <a:ext cx="173124" cy="256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9"/>
          <p:cNvSpPr/>
          <p:nvPr/>
        </p:nvSpPr>
        <p:spPr>
          <a:xfrm>
            <a:off x="7401508" y="4057173"/>
            <a:ext cx="576000" cy="246181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0" name="Google Shape;190;p9"/>
          <p:cNvSpPr txBox="1"/>
          <p:nvPr/>
        </p:nvSpPr>
        <p:spPr>
          <a:xfrm>
            <a:off x="7401507" y="4060965"/>
            <a:ext cx="633602" cy="246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b="1" i="0" lang="ru-RU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ИИ РФ</a:t>
            </a:r>
            <a:endParaRPr/>
          </a:p>
        </p:txBody>
      </p:sp>
      <p:sp>
        <p:nvSpPr>
          <p:cNvPr id="191" name="Google Shape;191;p9"/>
          <p:cNvSpPr txBox="1"/>
          <p:nvPr/>
        </p:nvSpPr>
        <p:spPr>
          <a:xfrm>
            <a:off x="306592" y="1157110"/>
            <a:ext cx="2727348" cy="3077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«ТЕМНАЯ» СТОРОНА</a:t>
            </a:r>
            <a:endParaRPr b="1" i="0" sz="1600" u="none" cap="none" strike="noStrike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Proxima Nova"/>
              <a:buNone/>
            </a:pPr>
            <a:r>
              <a:t/>
            </a:r>
            <a:endParaRPr b="1" i="0" sz="16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9"/>
          <p:cNvSpPr txBox="1"/>
          <p:nvPr/>
        </p:nvSpPr>
        <p:spPr>
          <a:xfrm>
            <a:off x="405945" y="2951601"/>
            <a:ext cx="5454341" cy="6531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Мошенники клонировали голос известного рэпера, создали с его помощью несколько новых композиций и выставили их на продажу как демозапись нового альбома. Фанаты перечисли </a:t>
            </a:r>
            <a:r>
              <a:rPr b="1" i="0" lang="ru-RU" sz="12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13 тысяч долларов </a:t>
            </a: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мошенникам.</a:t>
            </a:r>
            <a:endParaRPr b="0" i="0" sz="12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3" name="Google Shape;193;p9"/>
          <p:cNvSpPr txBox="1"/>
          <p:nvPr/>
        </p:nvSpPr>
        <p:spPr>
          <a:xfrm>
            <a:off x="405944" y="3828885"/>
            <a:ext cx="5607568" cy="916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начале 2024 года в интернете появился ролик, где женщина отвечает </a:t>
            </a:r>
            <a:b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звонок в мессенджере. Она слышит голос своего сына, который отправляет ей номер телефона и просит перевести на него </a:t>
            </a:r>
            <a:r>
              <a:rPr b="1" i="0" lang="ru-RU" sz="12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одну тысячу рублей</a:t>
            </a:r>
            <a:r>
              <a:rPr b="1" i="0" lang="ru-RU" sz="12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на подарок другу. При этом реальный сын сидит рядом с ней.</a:t>
            </a:r>
            <a:endParaRPr b="0" i="0" sz="12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94" name="Google Shape;19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77891" y="1352855"/>
            <a:ext cx="1017713" cy="10177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77892" y="2515889"/>
            <a:ext cx="1013381" cy="1013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54370" y="3673036"/>
            <a:ext cx="1055673" cy="1017713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9"/>
          <p:cNvSpPr/>
          <p:nvPr/>
        </p:nvSpPr>
        <p:spPr>
          <a:xfrm>
            <a:off x="306591" y="1664907"/>
            <a:ext cx="18000" cy="90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8" name="Google Shape;198;p9"/>
          <p:cNvSpPr/>
          <p:nvPr/>
        </p:nvSpPr>
        <p:spPr>
          <a:xfrm>
            <a:off x="306591" y="2958131"/>
            <a:ext cx="18000" cy="5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9" name="Google Shape;199;p9"/>
          <p:cNvSpPr/>
          <p:nvPr/>
        </p:nvSpPr>
        <p:spPr>
          <a:xfrm>
            <a:off x="306591" y="3853519"/>
            <a:ext cx="18000" cy="684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0" name="Google Shape;200;p9"/>
          <p:cNvSpPr/>
          <p:nvPr/>
        </p:nvSpPr>
        <p:spPr>
          <a:xfrm>
            <a:off x="7401509" y="1719176"/>
            <a:ext cx="503999" cy="246181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1" name="Google Shape;201;p9"/>
          <p:cNvSpPr txBox="1"/>
          <p:nvPr/>
        </p:nvSpPr>
        <p:spPr>
          <a:xfrm>
            <a:off x="7401507" y="1719176"/>
            <a:ext cx="548671" cy="246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b="1" i="0" lang="ru-RU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СБЕР</a:t>
            </a:r>
            <a:endParaRPr/>
          </a:p>
        </p:txBody>
      </p:sp>
      <p:sp>
        <p:nvSpPr>
          <p:cNvPr id="202" name="Google Shape;202;p9"/>
          <p:cNvSpPr/>
          <p:nvPr/>
        </p:nvSpPr>
        <p:spPr>
          <a:xfrm>
            <a:off x="7401508" y="2904510"/>
            <a:ext cx="1086944" cy="246181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r>
              <a:t/>
            </a:r>
            <a:endParaRPr b="0" i="0" sz="32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3" name="Google Shape;203;p9"/>
          <p:cNvSpPr txBox="1"/>
          <p:nvPr/>
        </p:nvSpPr>
        <p:spPr>
          <a:xfrm>
            <a:off x="7401507" y="2904510"/>
            <a:ext cx="1080000" cy="246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b="1" i="0" lang="ru-RU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КАСПЕРСКИЙ</a:t>
            </a:r>
            <a:endParaRPr/>
          </a:p>
        </p:txBody>
      </p:sp>
      <p:sp>
        <p:nvSpPr>
          <p:cNvPr id="204" name="Google Shape;204;p9"/>
          <p:cNvSpPr txBox="1"/>
          <p:nvPr/>
        </p:nvSpPr>
        <p:spPr>
          <a:xfrm>
            <a:off x="430494" y="1664107"/>
            <a:ext cx="5607568" cy="11395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Первый значительный инцидент произош</a:t>
            </a:r>
            <a:r>
              <a:rPr b="1" i="0" lang="ru-RU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е</a:t>
            </a: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 в 2019 году, </a:t>
            </a:r>
            <a:b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когда директор британской энергетической компании перев</a:t>
            </a:r>
            <a:r>
              <a:rPr b="1" i="0" lang="ru-RU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е</a:t>
            </a: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 на сч</a:t>
            </a:r>
            <a:r>
              <a:rPr b="1" i="0" lang="ru-RU" sz="1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е</a:t>
            </a: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т мошенников </a:t>
            </a:r>
            <a:r>
              <a:rPr b="1" i="0" lang="ru-RU" sz="12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rPr>
              <a:t>243 тысячи долларов </a:t>
            </a:r>
            <a:r>
              <a:rPr b="0" i="0" lang="ru-RU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по звонку «своего руководителя». Мошенникам удалось настолько точно сымитировать голос шефа, что жертва была уверена, что выполняет его поручение.</a:t>
            </a:r>
            <a:endParaRPr b="0" i="0" sz="1200" u="none" cap="none" strike="noStrike">
              <a:solidFill>
                <a:srgbClr val="000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5" name="Google Shape;205;p9"/>
          <p:cNvSpPr txBox="1"/>
          <p:nvPr>
            <p:ph idx="12" type="sldNum"/>
          </p:nvPr>
        </p:nvSpPr>
        <p:spPr>
          <a:xfrm>
            <a:off x="8639055" y="4781951"/>
            <a:ext cx="173124" cy="256480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50800" spcFirstLastPara="1" rIns="50800" wrap="square" tIns="50800">
            <a:sp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lang="ru-RU" sz="1000">
                <a:latin typeface="Arial"/>
                <a:ea typeface="Arial"/>
                <a:cs typeface="Arial"/>
                <a:sym typeface="Arial"/>
              </a:rPr>
              <a:t>‹#›</a:t>
            </a:fld>
            <a:endParaRPr b="1" sz="10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9"/>
          <p:cNvSpPr txBox="1"/>
          <p:nvPr/>
        </p:nvSpPr>
        <p:spPr>
          <a:xfrm>
            <a:off x="306592" y="856255"/>
            <a:ext cx="6703808" cy="2936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Arial Black"/>
              <a:buNone/>
            </a:pPr>
            <a:r>
              <a:rPr b="1" i="0" lang="ru-RU" sz="1800" u="none" cap="none" strike="noStrike">
                <a:solidFill>
                  <a:srgbClr val="0C0C0C"/>
                </a:solidFill>
                <a:latin typeface="Arial Black"/>
                <a:ea typeface="Arial Black"/>
                <a:cs typeface="Arial Black"/>
                <a:sym typeface="Arial Black"/>
              </a:rPr>
              <a:t>ПРИМЕНЕНИЕ ДИПФЕЙКОВ В ЖИЗНИ ЧЕЛОВЕКА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Мои финансы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