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12192000"/>
  <p:notesSz cx="6858000" cy="9144000"/>
  <p:embeddedFontLst>
    <p:embeddedFont>
      <p:font typeface="Helvetica Neue"/>
      <p:regular r:id="rId24"/>
      <p:bold r:id="rId25"/>
      <p:italic r:id="rId26"/>
      <p:boldItalic r:id="rId27"/>
    </p:embeddedFont>
    <p:embeddedFont>
      <p:font typeface="Arial Black"/>
      <p:regular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  <p15:guide id="3" orient="horz" pos="1003">
          <p15:clr>
            <a:srgbClr val="000000"/>
          </p15:clr>
        </p15:guide>
      </p15:sldGuideLst>
    </p:ext>
    <p:ext uri="GoogleSlidesCustomDataVersion2">
      <go:slidesCustomData xmlns:go="http://customooxmlschemas.google.com/" r:id="rId29" roundtripDataSignature="AMtx7mjoqJ0RvWdfJVyjUjvH28yourKdk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  <p:guide pos="1003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HelveticaNeue-regular.fntdata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HelveticaNeue-italic.fntdata"/><Relationship Id="rId25" Type="http://schemas.openxmlformats.org/officeDocument/2006/relationships/font" Target="fonts/HelveticaNeue-bold.fntdata"/><Relationship Id="rId28" Type="http://schemas.openxmlformats.org/officeDocument/2006/relationships/font" Target="fonts/ArialBlack-regular.fntdata"/><Relationship Id="rId27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9" name="Google Shape;109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1" name="Google Shape;211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1" name="Google Shape;221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2" name="Google Shape;232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1" name="Google Shape;241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7" name="Google Shape;247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86" name="Google Shape;286;p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6" name="Google Shape;116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5" name="Google Shape;125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4" name="Google Shape;134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4" name="Google Shape;144;p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3" name="Google Shape;153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1" name="Google Shape;171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9" name="Google Shape;189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1" name="Google Shape;201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6.png"/><Relationship Id="rId3" Type="http://schemas.openxmlformats.org/officeDocument/2006/relationships/image" Target="../media/image11.png"/><Relationship Id="rId4" Type="http://schemas.openxmlformats.org/officeDocument/2006/relationships/image" Target="../media/image8.png"/><Relationship Id="rId5" Type="http://schemas.openxmlformats.org/officeDocument/2006/relationships/image" Target="../media/image2.png"/><Relationship Id="rId6" Type="http://schemas.openxmlformats.org/officeDocument/2006/relationships/image" Target="../media/image4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8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8.png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oogle Shape;16;p16"/>
          <p:cNvGrpSpPr/>
          <p:nvPr/>
        </p:nvGrpSpPr>
        <p:grpSpPr>
          <a:xfrm>
            <a:off x="-1" y="1"/>
            <a:ext cx="11853339" cy="6857999"/>
            <a:chOff x="0" y="1"/>
            <a:chExt cx="8890000" cy="5143497"/>
          </a:xfrm>
        </p:grpSpPr>
        <p:pic>
          <p:nvPicPr>
            <p:cNvPr id="17" name="Google Shape;17;p16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0" y="616229"/>
              <a:ext cx="6278382" cy="452726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8" name="Google Shape;18;p16"/>
            <p:cNvGrpSpPr/>
            <p:nvPr/>
          </p:nvGrpSpPr>
          <p:grpSpPr>
            <a:xfrm>
              <a:off x="5507018" y="196525"/>
              <a:ext cx="3382982" cy="373326"/>
              <a:chOff x="2884982" y="196525"/>
              <a:chExt cx="3382982" cy="373326"/>
            </a:xfrm>
          </p:grpSpPr>
          <p:pic>
            <p:nvPicPr>
              <p:cNvPr id="19" name="Google Shape;19;p16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2884982" y="196525"/>
                <a:ext cx="879982" cy="37332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" name="Google Shape;20;p16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4147859" y="294906"/>
                <a:ext cx="702652" cy="17656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" name="Google Shape;21;p16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5258120" y="205970"/>
                <a:ext cx="1009844" cy="30955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2" name="Google Shape;22;p1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0" y="1"/>
              <a:ext cx="2159659" cy="190255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5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6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6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Фото — горизонтально">
  <p:cSld name="Фото — горизонтально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95" name="Google Shape;95;p34"/>
          <p:cNvSpPr txBox="1"/>
          <p:nvPr>
            <p:ph type="title"/>
          </p:nvPr>
        </p:nvSpPr>
        <p:spPr>
          <a:xfrm>
            <a:off x="844550" y="510867"/>
            <a:ext cx="9184353" cy="91030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34"/>
          <p:cNvSpPr txBox="1"/>
          <p:nvPr>
            <p:ph idx="1" type="body"/>
          </p:nvPr>
        </p:nvSpPr>
        <p:spPr>
          <a:xfrm>
            <a:off x="844553" y="1574800"/>
            <a:ext cx="105029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Фото">
  <p:cSld name="Фото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3.jpg" id="98" name="Google Shape;98;p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5379" y="-14816"/>
            <a:ext cx="12238075" cy="68876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пункты">
  <p:cSld name="Заголовок и пункты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Титульный слайд">
  <p:cSld name="1_Титульный слайд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7"/>
          <p:cNvSpPr/>
          <p:nvPr/>
        </p:nvSpPr>
        <p:spPr>
          <a:xfrm>
            <a:off x="0" y="3293937"/>
            <a:ext cx="12192000" cy="65665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67"/>
              <a:buFont typeface="Arial"/>
              <a:buNone/>
            </a:pPr>
            <a:r>
              <a:t/>
            </a:r>
            <a:endParaRPr b="0" i="0" sz="4267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37"/>
          <p:cNvSpPr txBox="1"/>
          <p:nvPr>
            <p:ph idx="12" type="sldNum"/>
          </p:nvPr>
        </p:nvSpPr>
        <p:spPr>
          <a:xfrm>
            <a:off x="11353801" y="6356351"/>
            <a:ext cx="4870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pic>
        <p:nvPicPr>
          <p:cNvPr id="104" name="Google Shape;104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956794" y="373528"/>
            <a:ext cx="911183" cy="22693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5" name="Google Shape;105;p37"/>
          <p:cNvCxnSpPr/>
          <p:nvPr/>
        </p:nvCxnSpPr>
        <p:spPr>
          <a:xfrm>
            <a:off x="838200" y="822899"/>
            <a:ext cx="10514013" cy="0"/>
          </a:xfrm>
          <a:prstGeom prst="straightConnector1">
            <a:avLst/>
          </a:prstGeom>
          <a:noFill/>
          <a:ln cap="flat" cmpd="sng" w="12700">
            <a:solidFill>
              <a:srgbClr val="F5F5F5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06" name="Google Shape;106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85656" y="1"/>
            <a:ext cx="2317328" cy="1645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7"/>
          <p:cNvSpPr txBox="1"/>
          <p:nvPr/>
        </p:nvSpPr>
        <p:spPr>
          <a:xfrm>
            <a:off x="11596863" y="6422278"/>
            <a:ext cx="290144" cy="287258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ru-RU" sz="1200" u="none" cap="none" strike="noStrike">
                <a:solidFill>
                  <a:srgbClr val="BABCB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200" u="none" cap="none" strike="noStrike">
              <a:solidFill>
                <a:srgbClr val="BABCB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" name="Google Shape;25;p17"/>
          <p:cNvCxnSpPr/>
          <p:nvPr/>
        </p:nvCxnSpPr>
        <p:spPr>
          <a:xfrm>
            <a:off x="247462" y="869337"/>
            <a:ext cx="10972686" cy="0"/>
          </a:xfrm>
          <a:prstGeom prst="straightConnector1">
            <a:avLst/>
          </a:prstGeom>
          <a:noFill/>
          <a:ln cap="flat" cmpd="sng" w="12700">
            <a:solidFill>
              <a:srgbClr val="F5F5F5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26" name="Google Shape;26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47462" y="263611"/>
            <a:ext cx="1180375" cy="500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41439" y="395576"/>
            <a:ext cx="942511" cy="23683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" name="Google Shape;28;p17"/>
          <p:cNvCxnSpPr/>
          <p:nvPr/>
        </p:nvCxnSpPr>
        <p:spPr>
          <a:xfrm>
            <a:off x="263525" y="6416675"/>
            <a:ext cx="11623482" cy="0"/>
          </a:xfrm>
          <a:prstGeom prst="straightConnector1">
            <a:avLst/>
          </a:prstGeom>
          <a:noFill/>
          <a:ln cap="flat" cmpd="sng" w="12700">
            <a:solidFill>
              <a:srgbClr val="F5F5F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9" name="Google Shape;29;p17"/>
          <p:cNvSpPr txBox="1"/>
          <p:nvPr/>
        </p:nvSpPr>
        <p:spPr>
          <a:xfrm>
            <a:off x="4301005" y="6472426"/>
            <a:ext cx="7003521" cy="426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300" u="none" cap="none" strike="noStrike">
                <a:solidFill>
                  <a:srgbClr val="B9BCBF"/>
                </a:solidFill>
                <a:latin typeface="Arial"/>
                <a:ea typeface="Arial"/>
                <a:cs typeface="Arial"/>
                <a:sym typeface="Arial"/>
              </a:rPr>
              <a:t>Пятый этап Всероссийской просветительской Эстафеты «Мои финансы»</a:t>
            </a:r>
            <a:endParaRPr b="0" i="0" sz="1300" u="none" cap="none" strike="noStrike">
              <a:solidFill>
                <a:srgbClr val="B9BCB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" name="Google Shape;30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860716" y="0"/>
            <a:ext cx="2331284" cy="1655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30702" y="276281"/>
            <a:ext cx="1354567" cy="4152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4156">
          <p15:clr>
            <a:srgbClr val="FBAE40"/>
          </p15:clr>
        </p15:guide>
        <p15:guide id="2" pos="16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Google Shape;33;p18"/>
          <p:cNvCxnSpPr/>
          <p:nvPr/>
        </p:nvCxnSpPr>
        <p:spPr>
          <a:xfrm>
            <a:off x="247462" y="869337"/>
            <a:ext cx="10972686" cy="0"/>
          </a:xfrm>
          <a:prstGeom prst="straightConnector1">
            <a:avLst/>
          </a:prstGeom>
          <a:noFill/>
          <a:ln cap="flat" cmpd="sng" w="12700">
            <a:solidFill>
              <a:srgbClr val="F5F5F5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34" name="Google Shape;34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47462" y="263611"/>
            <a:ext cx="1180375" cy="500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41439" y="395576"/>
            <a:ext cx="942511" cy="23683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" name="Google Shape;36;p18"/>
          <p:cNvCxnSpPr/>
          <p:nvPr/>
        </p:nvCxnSpPr>
        <p:spPr>
          <a:xfrm>
            <a:off x="263525" y="6416675"/>
            <a:ext cx="11623482" cy="0"/>
          </a:xfrm>
          <a:prstGeom prst="straightConnector1">
            <a:avLst/>
          </a:prstGeom>
          <a:noFill/>
          <a:ln cap="flat" cmpd="sng" w="12700">
            <a:solidFill>
              <a:srgbClr val="F5F5F5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37" name="Google Shape;37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30702" y="276281"/>
            <a:ext cx="1354567" cy="415219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18"/>
          <p:cNvSpPr/>
          <p:nvPr/>
        </p:nvSpPr>
        <p:spPr>
          <a:xfrm>
            <a:off x="0" y="873930"/>
            <a:ext cx="12192000" cy="5551037"/>
          </a:xfrm>
          <a:prstGeom prst="rect">
            <a:avLst/>
          </a:prstGeom>
          <a:solidFill>
            <a:srgbClr val="31B5BA"/>
          </a:solidFill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" name="Google Shape;39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860716" y="0"/>
            <a:ext cx="2331284" cy="165571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18"/>
          <p:cNvSpPr txBox="1"/>
          <p:nvPr/>
        </p:nvSpPr>
        <p:spPr>
          <a:xfrm>
            <a:off x="11596863" y="6422278"/>
            <a:ext cx="290144" cy="287258"/>
          </a:xfrm>
          <a:prstGeom prst="rect">
            <a:avLst/>
          </a:prstGeom>
          <a:noFill/>
          <a:ln>
            <a:noFill/>
          </a:ln>
        </p:spPr>
        <p:txBody>
          <a:bodyPr anchorCtr="0" anchor="ctr" bIns="50800" lIns="50800" spcFirstLastPara="1" rIns="50800" wrap="square" tIns="508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1" i="0" lang="ru-RU" sz="1200" u="none" cap="none" strike="noStrike">
                <a:solidFill>
                  <a:srgbClr val="BABCB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200" u="none" cap="none" strike="noStrike">
              <a:solidFill>
                <a:srgbClr val="BABCB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18"/>
          <p:cNvSpPr txBox="1"/>
          <p:nvPr/>
        </p:nvSpPr>
        <p:spPr>
          <a:xfrm>
            <a:off x="4301005" y="6472426"/>
            <a:ext cx="7003521" cy="426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ru-RU" sz="1300" u="none" cap="none" strike="noStrike">
                <a:solidFill>
                  <a:srgbClr val="B9BCBF"/>
                </a:solidFill>
                <a:latin typeface="Arial"/>
                <a:ea typeface="Arial"/>
                <a:cs typeface="Arial"/>
                <a:sym typeface="Arial"/>
              </a:rPr>
              <a:t>Пятый этап Всероссийской просветительской Эстафеты «Мои финансы»</a:t>
            </a:r>
            <a:endParaRPr b="0" i="0" sz="1300" u="none" cap="none" strike="noStrike">
              <a:solidFill>
                <a:srgbClr val="B9BCB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9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19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0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0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2" name="Google Shape;52;p20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20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4" name="Google Shape;54;p20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5" name="Google Shape;55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3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70" name="Google Shape;70;p23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1" name="Google Shape;71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4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7" name="Google Shape;77;p24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8" name="Google Shape;78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png"/><Relationship Id="rId4" Type="http://schemas.openxmlformats.org/officeDocument/2006/relationships/image" Target="../media/image4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9.png"/><Relationship Id="rId4" Type="http://schemas.openxmlformats.org/officeDocument/2006/relationships/image" Target="../media/image28.png"/><Relationship Id="rId5" Type="http://schemas.openxmlformats.org/officeDocument/2006/relationships/image" Target="../media/image3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4.png"/><Relationship Id="rId4" Type="http://schemas.openxmlformats.org/officeDocument/2006/relationships/image" Target="../media/image3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music.yandex.ru/album/20254097/track/97923167?activeTab=about&amp;dir=desc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music.yandex.ru/album/20254097/track/97923167?activeTab=about&amp;dir=desc" TargetMode="External"/><Relationship Id="rId4" Type="http://schemas.openxmlformats.org/officeDocument/2006/relationships/hyperlink" Target="about:blank" TargetMode="External"/><Relationship Id="rId5" Type="http://schemas.openxmlformats.org/officeDocument/2006/relationships/hyperlink" Target="about:blank" TargetMode="External"/><Relationship Id="rId6" Type="http://schemas.openxmlformats.org/officeDocument/2006/relationships/hyperlink" Target="https://bobrenok.oc3.ru/" TargetMode="External"/><Relationship Id="rId7" Type="http://schemas.openxmlformats.org/officeDocument/2006/relationships/hyperlink" Target="https://vk.com/video-73154028_456242842" TargetMode="External"/><Relationship Id="rId8" Type="http://schemas.openxmlformats.org/officeDocument/2006/relationships/image" Target="../media/image4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7.png"/><Relationship Id="rId4" Type="http://schemas.openxmlformats.org/officeDocument/2006/relationships/image" Target="../media/image25.png"/><Relationship Id="rId5" Type="http://schemas.openxmlformats.org/officeDocument/2006/relationships/image" Target="../media/image36.png"/><Relationship Id="rId6" Type="http://schemas.openxmlformats.org/officeDocument/2006/relationships/image" Target="../media/image39.png"/><Relationship Id="rId7" Type="http://schemas.openxmlformats.org/officeDocument/2006/relationships/image" Target="../media/image27.png"/><Relationship Id="rId8" Type="http://schemas.openxmlformats.org/officeDocument/2006/relationships/image" Target="../media/image3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3.png"/><Relationship Id="rId4" Type="http://schemas.openxmlformats.org/officeDocument/2006/relationships/image" Target="../media/image4.png"/><Relationship Id="rId5" Type="http://schemas.openxmlformats.org/officeDocument/2006/relationships/image" Target="../media/image1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0.png"/><Relationship Id="rId4" Type="http://schemas.openxmlformats.org/officeDocument/2006/relationships/image" Target="../media/image9.png"/><Relationship Id="rId5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3.png"/><Relationship Id="rId4" Type="http://schemas.openxmlformats.org/officeDocument/2006/relationships/image" Target="../media/image13.png"/><Relationship Id="rId5" Type="http://schemas.openxmlformats.org/officeDocument/2006/relationships/image" Target="../media/image2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0.png"/><Relationship Id="rId4" Type="http://schemas.openxmlformats.org/officeDocument/2006/relationships/image" Target="../media/image12.png"/><Relationship Id="rId5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Relationship Id="rId4" Type="http://schemas.openxmlformats.org/officeDocument/2006/relationships/image" Target="../media/image26.png"/><Relationship Id="rId5" Type="http://schemas.openxmlformats.org/officeDocument/2006/relationships/image" Target="../media/image21.png"/><Relationship Id="rId6" Type="http://schemas.openxmlformats.org/officeDocument/2006/relationships/image" Target="../media/image1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0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"/>
          <p:cNvSpPr txBox="1"/>
          <p:nvPr>
            <p:ph idx="4294967295" type="ctrTitle"/>
          </p:nvPr>
        </p:nvSpPr>
        <p:spPr>
          <a:xfrm>
            <a:off x="585268" y="3533931"/>
            <a:ext cx="5672866" cy="26428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6000"/>
              <a:buFont typeface="Calibri"/>
              <a:buNone/>
            </a:pPr>
            <a:r>
              <a:rPr b="1" i="0" lang="ru-RU" sz="44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БЕЗОПАСНОСТЬ </a:t>
            </a:r>
            <a:br>
              <a:rPr b="1" i="0" lang="ru-RU" sz="44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b="1" i="0" lang="ru-RU" sz="44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НАШИХ  ПОКУПОК</a:t>
            </a:r>
            <a:endParaRPr b="1" i="0" sz="4400" u="none" cap="none" strike="noStrike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pic>
        <p:nvPicPr>
          <p:cNvPr id="112" name="Google Shape;11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77483" y="1528997"/>
            <a:ext cx="5423603" cy="4967838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"/>
          <p:cNvSpPr txBox="1"/>
          <p:nvPr/>
        </p:nvSpPr>
        <p:spPr>
          <a:xfrm>
            <a:off x="2928263" y="252080"/>
            <a:ext cx="3603166" cy="4663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1200" u="none" cap="none" strike="noStrike">
                <a:solidFill>
                  <a:srgbClr val="31B5BA"/>
                </a:solidFill>
                <a:latin typeface="Arial"/>
                <a:ea typeface="Arial"/>
                <a:cs typeface="Arial"/>
                <a:sym typeface="Arial"/>
              </a:rPr>
              <a:t>Пятый этап </a:t>
            </a:r>
            <a:r>
              <a:rPr b="0" i="0" lang="ru-RU" sz="12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Всероссийской просветительской </a:t>
            </a:r>
            <a:br>
              <a:rPr b="0" i="0" lang="ru-RU" sz="12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2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Эстафеты «Мои финансы»</a:t>
            </a:r>
            <a:endParaRPr b="0" i="0" sz="1200" u="none" cap="none" strike="noStrik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0"/>
          <p:cNvSpPr/>
          <p:nvPr/>
        </p:nvSpPr>
        <p:spPr>
          <a:xfrm>
            <a:off x="0" y="1668849"/>
            <a:ext cx="9304615" cy="4764954"/>
          </a:xfrm>
          <a:prstGeom prst="round2SameRect">
            <a:avLst>
              <a:gd fmla="val 9115" name="adj1"/>
              <a:gd fmla="val 0" name="adj2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10"/>
          <p:cNvSpPr/>
          <p:nvPr/>
        </p:nvSpPr>
        <p:spPr>
          <a:xfrm>
            <a:off x="8807728" y="5378314"/>
            <a:ext cx="3150507" cy="492124"/>
          </a:xfrm>
          <a:prstGeom prst="ellipse">
            <a:avLst/>
          </a:prstGeom>
          <a:solidFill>
            <a:srgbClr val="1A6A4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5" name="Google Shape;215;p10"/>
          <p:cNvPicPr preferRelativeResize="0"/>
          <p:nvPr/>
        </p:nvPicPr>
        <p:blipFill rotWithShape="1">
          <a:blip r:embed="rId3">
            <a:alphaModFix/>
          </a:blip>
          <a:srcRect b="0" l="17999" r="17998" t="0"/>
          <a:stretch/>
        </p:blipFill>
        <p:spPr>
          <a:xfrm flipH="1">
            <a:off x="8272163" y="2998743"/>
            <a:ext cx="3442556" cy="3094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1303417">
            <a:off x="9507890" y="2598510"/>
            <a:ext cx="2387094" cy="267212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10"/>
          <p:cNvSpPr txBox="1"/>
          <p:nvPr/>
        </p:nvSpPr>
        <p:spPr>
          <a:xfrm>
            <a:off x="332330" y="1825753"/>
            <a:ext cx="8244111" cy="4869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450215" lvl="0" marL="0" marR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Крош и Лосяш любили компьютерные игры и часто играли вдвоем. Однажды во время совместной игры Лосяш отошел</a:t>
            </a:r>
            <a:b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 делам. Крошу стало скучно, и он свернул игру на компьютере. </a:t>
            </a:r>
            <a:b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 экране оказалось открытое окно одного из маркетплейсов</a:t>
            </a:r>
            <a:b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 разными товарами для компьютерных игр. 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0215" lvl="0" marL="0" marR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Кроша заинтересовали наушники: их можно было использовать для звонков, отправления картинок, подключения к нескольким каналам связи. </a:t>
            </a:r>
            <a:b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 на них действовала скидка в 10 000 рублей! 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0215" lvl="0" marL="0" marR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Крош решил, что Лосяшу очень нужны такие наушники. Недаром </a:t>
            </a:r>
            <a:b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 сайте открыто окно его личного кабинета, к которому привязана банковская карта. Крош нажал кнопку «Купить»</a:t>
            </a:r>
            <a:b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 побежал к Лосяшу рассказать эту новость.</a:t>
            </a:r>
            <a:b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Но Лосяш не обрадовался: даже со скидкой наушники стоили 40 000 рублей, а при попытке отказаться от товара можно было вернуть только половину суммы. Так Лосяш потерял 20 000 рублей.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10"/>
          <p:cNvSpPr txBox="1"/>
          <p:nvPr/>
        </p:nvSpPr>
        <p:spPr>
          <a:xfrm>
            <a:off x="332330" y="1160849"/>
            <a:ext cx="2936388" cy="5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400"/>
              <a:buFont typeface="Calibri"/>
              <a:buNone/>
            </a:pPr>
            <a:r>
              <a:rPr b="1" i="0" lang="ru-RU" sz="22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2. История Кроша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1"/>
          <p:cNvSpPr/>
          <p:nvPr/>
        </p:nvSpPr>
        <p:spPr>
          <a:xfrm>
            <a:off x="0" y="1668849"/>
            <a:ext cx="9304615" cy="4764954"/>
          </a:xfrm>
          <a:prstGeom prst="round2SameRect">
            <a:avLst>
              <a:gd fmla="val 9115" name="adj1"/>
              <a:gd fmla="val 0" name="adj2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11"/>
          <p:cNvSpPr txBox="1"/>
          <p:nvPr/>
        </p:nvSpPr>
        <p:spPr>
          <a:xfrm>
            <a:off x="332329" y="1160849"/>
            <a:ext cx="3651091" cy="5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400"/>
              <a:buFont typeface="Calibri"/>
              <a:buNone/>
            </a:pPr>
            <a:r>
              <a:rPr b="1" i="0" lang="ru-RU" sz="22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3. История Мышарика </a:t>
            </a:r>
            <a:endParaRPr/>
          </a:p>
        </p:txBody>
      </p:sp>
      <p:sp>
        <p:nvSpPr>
          <p:cNvPr id="225" name="Google Shape;225;p11"/>
          <p:cNvSpPr/>
          <p:nvPr/>
        </p:nvSpPr>
        <p:spPr>
          <a:xfrm>
            <a:off x="8366236" y="5689129"/>
            <a:ext cx="2958500" cy="462132"/>
          </a:xfrm>
          <a:prstGeom prst="ellipse">
            <a:avLst/>
          </a:prstGeom>
          <a:solidFill>
            <a:srgbClr val="9A4F1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6" name="Google Shape;226;p11"/>
          <p:cNvPicPr preferRelativeResize="0"/>
          <p:nvPr/>
        </p:nvPicPr>
        <p:blipFill rotWithShape="1">
          <a:blip r:embed="rId3">
            <a:alphaModFix/>
          </a:blip>
          <a:srcRect b="0" l="16517" r="19026" t="0"/>
          <a:stretch/>
        </p:blipFill>
        <p:spPr>
          <a:xfrm>
            <a:off x="8366235" y="3177216"/>
            <a:ext cx="3331779" cy="2974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1052999">
            <a:off x="8467599" y="1358054"/>
            <a:ext cx="1454898" cy="95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1235223">
            <a:off x="9850174" y="2356868"/>
            <a:ext cx="1554160" cy="565149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11"/>
          <p:cNvSpPr txBox="1"/>
          <p:nvPr/>
        </p:nvSpPr>
        <p:spPr>
          <a:xfrm>
            <a:off x="332329" y="2136970"/>
            <a:ext cx="7918292" cy="38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Мышарик считал себя самым финансово грамотным</a:t>
            </a:r>
            <a:b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во всей компании Смешариков. Он знал, как устроена банковская карта.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Однажды Мышарику позвонили, представились сотрудниками известного онлайн-магазина и сообщили, что он выиграл приз 10 000 рублей </a:t>
            </a:r>
            <a:b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 покупку у них товаров. Мышарик решил, что сможет грамотно потратить выигрыш, так как умеет экономить.  Деньги зачислялись </a:t>
            </a:r>
            <a:b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 на бонусную карту, а на банковскую. </a:t>
            </a:r>
            <a:b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Он с радостью продиктовал номер своей карты и код CVV.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Увы! Мышарик не дождался обещанных денег, </a:t>
            </a:r>
            <a:b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 те деньги, что были на его карте, списали мошенники.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2"/>
          <p:cNvSpPr/>
          <p:nvPr/>
        </p:nvSpPr>
        <p:spPr>
          <a:xfrm>
            <a:off x="0" y="1668849"/>
            <a:ext cx="9304615" cy="4764954"/>
          </a:xfrm>
          <a:prstGeom prst="round2SameRect">
            <a:avLst>
              <a:gd fmla="val 9115" name="adj1"/>
              <a:gd fmla="val 0" name="adj2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12"/>
          <p:cNvSpPr txBox="1"/>
          <p:nvPr/>
        </p:nvSpPr>
        <p:spPr>
          <a:xfrm>
            <a:off x="332329" y="1160849"/>
            <a:ext cx="3651091" cy="5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400"/>
              <a:buFont typeface="Calibri"/>
              <a:buNone/>
            </a:pPr>
            <a:r>
              <a:rPr b="1" i="0" lang="ru-RU" sz="22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4. История Совуньи </a:t>
            </a:r>
            <a:endParaRPr/>
          </a:p>
        </p:txBody>
      </p:sp>
      <p:pic>
        <p:nvPicPr>
          <p:cNvPr id="236" name="Google Shape;236;p12"/>
          <p:cNvPicPr preferRelativeResize="0"/>
          <p:nvPr/>
        </p:nvPicPr>
        <p:blipFill rotWithShape="1">
          <a:blip r:embed="rId3">
            <a:alphaModFix/>
          </a:blip>
          <a:srcRect b="0" l="30543" r="13038" t="0"/>
          <a:stretch/>
        </p:blipFill>
        <p:spPr>
          <a:xfrm>
            <a:off x="8439150" y="2761957"/>
            <a:ext cx="3600450" cy="36718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495659">
            <a:off x="9677490" y="2262836"/>
            <a:ext cx="1549891" cy="676316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12"/>
          <p:cNvSpPr txBox="1"/>
          <p:nvPr>
            <p:ph idx="4294967295" type="body"/>
          </p:nvPr>
        </p:nvSpPr>
        <p:spPr>
          <a:xfrm>
            <a:off x="332329" y="2144489"/>
            <a:ext cx="8191562" cy="49339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450215" lvl="0" marL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800">
                <a:latin typeface="Arial"/>
                <a:ea typeface="Arial"/>
                <a:cs typeface="Arial"/>
                <a:sym typeface="Arial"/>
              </a:rPr>
              <a:t>Совунья решила наведаться в гости к Нюше. Она села</a:t>
            </a:r>
            <a:br>
              <a:rPr lang="ru-RU" sz="1800">
                <a:latin typeface="Arial"/>
                <a:ea typeface="Arial"/>
                <a:cs typeface="Arial"/>
                <a:sym typeface="Arial"/>
              </a:rPr>
            </a:br>
            <a:r>
              <a:rPr lang="ru-RU" sz="1800">
                <a:latin typeface="Arial"/>
                <a:ea typeface="Arial"/>
                <a:cs typeface="Arial"/>
                <a:sym typeface="Arial"/>
              </a:rPr>
              <a:t>в трамвай, где было многолюдно. Оплатить проезд надо было безналичными деньгами в терминале в конце вагона. Совунья передала свою банковскую карту пассажиру рядом с просьбой провести оплату. </a:t>
            </a:r>
            <a:br>
              <a:rPr lang="ru-RU" sz="1800">
                <a:latin typeface="Arial"/>
                <a:ea typeface="Arial"/>
                <a:cs typeface="Arial"/>
                <a:sym typeface="Arial"/>
              </a:rPr>
            </a:br>
            <a:r>
              <a:rPr lang="ru-RU" sz="1800">
                <a:latin typeface="Arial"/>
                <a:ea typeface="Arial"/>
                <a:cs typeface="Arial"/>
                <a:sym typeface="Arial"/>
              </a:rPr>
              <a:t>Тот согласился, взял карту Совуньи и как будто случайно сфотографировал ее своим телефоном. Терминал оплаты почему-то не сработал, и Совунья видела, как молодой человек несколько раз приложил карту к аппарату. Наконец появился чек, который передали Совунье вместе с ее картой.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450215" lvl="0" marL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800">
                <a:latin typeface="Arial"/>
                <a:ea typeface="Arial"/>
                <a:cs typeface="Arial"/>
                <a:sym typeface="Arial"/>
              </a:rPr>
              <a:t>На телефон Совунье пришло сразу несколько уведомлений</a:t>
            </a:r>
            <a:br>
              <a:rPr lang="ru-RU" sz="1800">
                <a:latin typeface="Arial"/>
                <a:ea typeface="Arial"/>
                <a:cs typeface="Arial"/>
                <a:sym typeface="Arial"/>
              </a:rPr>
            </a:br>
            <a:r>
              <a:rPr lang="ru-RU" sz="1800">
                <a:latin typeface="Arial"/>
                <a:ea typeface="Arial"/>
                <a:cs typeface="Arial"/>
                <a:sym typeface="Arial"/>
              </a:rPr>
              <a:t>об оплате проезда: она оплатила его три раза!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450215" lvl="0" marL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800">
                <a:latin typeface="Arial"/>
                <a:ea typeface="Arial"/>
                <a:cs typeface="Arial"/>
                <a:sym typeface="Arial"/>
              </a:rPr>
              <a:t>Вечером Совунья проверяла баланс счета на своей банковской карте </a:t>
            </a:r>
            <a:br>
              <a:rPr lang="ru-RU" sz="1800">
                <a:latin typeface="Arial"/>
                <a:ea typeface="Arial"/>
                <a:cs typeface="Arial"/>
                <a:sym typeface="Arial"/>
              </a:rPr>
            </a:br>
            <a:r>
              <a:rPr lang="ru-RU" sz="1800">
                <a:latin typeface="Arial"/>
                <a:ea typeface="Arial"/>
                <a:cs typeface="Arial"/>
                <a:sym typeface="Arial"/>
              </a:rPr>
              <a:t>и увидела, что на нем совершенно нет денег. В банке ей сказали, что кто-то узнал данные ее карты и снял все деньги.  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www.karusel-tv.ru/skin/smeshariki-novie-priklucheniya/images/scene/layer_1.png?fa352fb007" id="243" name="Google Shape;243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1421" y="1856881"/>
            <a:ext cx="9763432" cy="4247094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13"/>
          <p:cNvSpPr txBox="1"/>
          <p:nvPr>
            <p:ph idx="4294967295" type="title"/>
          </p:nvPr>
        </p:nvSpPr>
        <p:spPr>
          <a:xfrm>
            <a:off x="838200" y="137953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400"/>
              <a:buFont typeface="Calibri"/>
              <a:buNone/>
            </a:pPr>
            <a:r>
              <a:rPr b="1" lang="ru-RU" sz="38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Памятки покупателям от групп</a:t>
            </a:r>
            <a:endParaRPr b="1" sz="3800">
              <a:solidFill>
                <a:srgbClr val="262626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4"/>
          <p:cNvSpPr/>
          <p:nvPr/>
        </p:nvSpPr>
        <p:spPr>
          <a:xfrm>
            <a:off x="311076" y="2118952"/>
            <a:ext cx="7151262" cy="4291650"/>
          </a:xfrm>
          <a:prstGeom prst="round2SameRect">
            <a:avLst>
              <a:gd fmla="val 16667" name="adj1"/>
              <a:gd fmla="val 0" name="adj2"/>
            </a:avLst>
          </a:prstGeom>
          <a:solidFill>
            <a:srgbClr val="31B5B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14"/>
          <p:cNvSpPr/>
          <p:nvPr/>
        </p:nvSpPr>
        <p:spPr>
          <a:xfrm>
            <a:off x="770644" y="2802838"/>
            <a:ext cx="5325356" cy="292387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Arial"/>
              <a:buNone/>
            </a:pPr>
            <a:r>
              <a:rPr b="0" i="0" lang="ru-RU" sz="3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Продолжите  фразу: </a:t>
            </a:r>
            <a:endParaRPr b="0" i="0" sz="3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0" i="0" lang="ru-RU" sz="3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Сегодня я узнал…</a:t>
            </a:r>
            <a:endParaRPr b="0" i="0" sz="3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0" i="0" lang="ru-RU" sz="3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Я сделал выводы…</a:t>
            </a:r>
            <a:endParaRPr b="0" i="0" sz="3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0" i="0" lang="ru-RU" sz="3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Буду применять…</a:t>
            </a:r>
            <a:endParaRPr b="0" i="0" sz="3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1" name="Google Shape;25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83421" y="1379003"/>
            <a:ext cx="8745099" cy="503160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14"/>
          <p:cNvSpPr txBox="1"/>
          <p:nvPr/>
        </p:nvSpPr>
        <p:spPr>
          <a:xfrm>
            <a:off x="311076" y="793389"/>
            <a:ext cx="5699234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400"/>
              <a:buFont typeface="Calibri"/>
              <a:buNone/>
            </a:pPr>
            <a:r>
              <a:rPr b="1" i="0" lang="ru-RU" sz="3800" u="none" cap="none" strike="noStrike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Рефлексия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7" name="Google Shape;257;p29"/>
          <p:cNvGrpSpPr/>
          <p:nvPr/>
        </p:nvGrpSpPr>
        <p:grpSpPr>
          <a:xfrm>
            <a:off x="329662" y="2677807"/>
            <a:ext cx="10958448" cy="1228541"/>
            <a:chOff x="0" y="-393551"/>
            <a:chExt cx="21916894" cy="2457080"/>
          </a:xfrm>
        </p:grpSpPr>
        <p:sp>
          <p:nvSpPr>
            <p:cNvPr id="258" name="Google Shape;258;p29"/>
            <p:cNvSpPr txBox="1"/>
            <p:nvPr/>
          </p:nvSpPr>
          <p:spPr>
            <a:xfrm>
              <a:off x="731960" y="-393551"/>
              <a:ext cx="21184934" cy="24570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spAutoFit/>
            </a:bodyPr>
            <a:lstStyle/>
            <a:p>
              <a:pPr indent="0" lvl="0" marL="38099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600" u="none" cap="small" strike="noStrike">
                  <a:solidFill>
                    <a:srgbClr val="31B7BB"/>
                  </a:solidFill>
                  <a:latin typeface="Arial"/>
                  <a:ea typeface="Arial"/>
                  <a:cs typeface="Arial"/>
                  <a:sym typeface="Arial"/>
                </a:rPr>
                <a:t>«Волшебная лампа Аладдина» </a:t>
              </a:r>
              <a:r>
                <a:rPr b="0" i="0" lang="ru-RU" sz="1600" u="none" cap="none" strike="noStrike">
                  <a:solidFill>
                    <a:srgbClr val="393B3B"/>
                  </a:solidFill>
                  <a:latin typeface="Arial"/>
                  <a:ea typeface="Arial"/>
                  <a:cs typeface="Arial"/>
                  <a:sym typeface="Arial"/>
                </a:rPr>
                <a:t>— бедность и богатство, внезапное обогащение и распоряжение деньгами</a:t>
              </a:r>
              <a:endParaRPr/>
            </a:p>
            <a:p>
              <a:pPr indent="0" lvl="0" marL="380990" marR="0" rtl="0" algn="l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None/>
              </a:pPr>
              <a:r>
                <a:rPr b="0" i="0" lang="ru-RU" sz="1600" u="none" cap="small" strike="noStrike">
                  <a:solidFill>
                    <a:srgbClr val="31B7BB"/>
                  </a:solidFill>
                  <a:latin typeface="Arial"/>
                  <a:ea typeface="Arial"/>
                  <a:cs typeface="Arial"/>
                  <a:sym typeface="Arial"/>
                </a:rPr>
                <a:t>«Золотая антилопа» </a:t>
              </a:r>
              <a:r>
                <a:rPr b="0" i="0" lang="ru-RU" sz="1600" u="none" cap="none" strike="noStrike">
                  <a:solidFill>
                    <a:srgbClr val="393B3B"/>
                  </a:solidFill>
                  <a:latin typeface="Arial"/>
                  <a:ea typeface="Arial"/>
                  <a:cs typeface="Arial"/>
                  <a:sym typeface="Arial"/>
                </a:rPr>
                <a:t>— бедность и богатство, разумное потребление</a:t>
              </a:r>
              <a:endParaRPr b="0" i="0" sz="1600" u="none" cap="small" strike="noStrike">
                <a:solidFill>
                  <a:srgbClr val="393B3B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380990" marR="0" rtl="0" algn="l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None/>
              </a:pPr>
              <a:r>
                <a:rPr b="0" i="0" lang="ru-RU" sz="1600" u="none" cap="small" strike="noStrike">
                  <a:solidFill>
                    <a:srgbClr val="31B7BB"/>
                  </a:solidFill>
                  <a:latin typeface="Arial"/>
                  <a:ea typeface="Arial"/>
                  <a:cs typeface="Arial"/>
                  <a:sym typeface="Arial"/>
                </a:rPr>
                <a:t>Родари Дж. «Приключения Чиполлино» </a:t>
              </a:r>
              <a:r>
                <a:rPr b="0" i="0" lang="ru-RU" sz="1600" u="none" cap="none" strike="noStrike">
                  <a:solidFill>
                    <a:srgbClr val="393B3B"/>
                  </a:solidFill>
                  <a:latin typeface="Arial"/>
                  <a:ea typeface="Arial"/>
                  <a:cs typeface="Arial"/>
                  <a:sym typeface="Arial"/>
                </a:rPr>
                <a:t>— несправедливая финансовая система</a:t>
              </a:r>
              <a:endParaRPr/>
            </a:p>
            <a:p>
              <a:pPr indent="0" lvl="0" marL="380990" marR="0" rtl="0" algn="l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None/>
              </a:pPr>
              <a:r>
                <a:rPr b="0" i="0" lang="ru-RU" sz="1600" u="none" cap="small" strike="noStrike">
                  <a:solidFill>
                    <a:srgbClr val="31B7BB"/>
                  </a:solidFill>
                  <a:latin typeface="Arial"/>
                  <a:ea typeface="Arial"/>
                  <a:cs typeface="Arial"/>
                  <a:sym typeface="Arial"/>
                </a:rPr>
                <a:t>Толстой А.Н. «Золотой ключик, или Приключения Буратино» </a:t>
              </a:r>
              <a:r>
                <a:rPr b="0" i="0" lang="ru-RU" sz="1600" u="none" cap="none" strike="noStrike">
                  <a:solidFill>
                    <a:srgbClr val="393B3B"/>
                  </a:solidFill>
                  <a:latin typeface="Arial"/>
                  <a:ea typeface="Arial"/>
                  <a:cs typeface="Arial"/>
                  <a:sym typeface="Arial"/>
                </a:rPr>
                <a:t>— мошенники и мошенничество</a:t>
              </a:r>
              <a:endParaRPr b="0" i="0" sz="1600" u="sng" cap="none" strike="noStrike">
                <a:solidFill>
                  <a:srgbClr val="393B3B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endParaRPr>
            </a:p>
          </p:txBody>
        </p:sp>
        <p:sp>
          <p:nvSpPr>
            <p:cNvPr id="259" name="Google Shape;259;p29"/>
            <p:cNvSpPr txBox="1"/>
            <p:nvPr/>
          </p:nvSpPr>
          <p:spPr>
            <a:xfrm>
              <a:off x="0" y="-69772"/>
              <a:ext cx="859210" cy="173380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5300" u="none" cap="none" strike="noStrike">
                  <a:solidFill>
                    <a:srgbClr val="31B5BA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 b="0" i="0" sz="5300" u="none" cap="none" strike="noStrike">
                <a:solidFill>
                  <a:srgbClr val="31B5BA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0" name="Google Shape;260;p29"/>
          <p:cNvGrpSpPr/>
          <p:nvPr/>
        </p:nvGrpSpPr>
        <p:grpSpPr>
          <a:xfrm>
            <a:off x="371333" y="4347933"/>
            <a:ext cx="10822184" cy="1647048"/>
            <a:chOff x="0" y="0"/>
            <a:chExt cx="21644367" cy="2477152"/>
          </a:xfrm>
        </p:grpSpPr>
        <p:sp>
          <p:nvSpPr>
            <p:cNvPr id="261" name="Google Shape;261;p29"/>
            <p:cNvSpPr txBox="1"/>
            <p:nvPr/>
          </p:nvSpPr>
          <p:spPr>
            <a:xfrm>
              <a:off x="731960" y="0"/>
              <a:ext cx="20912407" cy="247715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38099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1600" u="none" cap="small" strike="noStrike">
                  <a:solidFill>
                    <a:srgbClr val="31B7BB"/>
                  </a:solidFill>
                  <a:latin typeface="Arial"/>
                  <a:ea typeface="Arial"/>
                  <a:cs typeface="Arial"/>
                  <a:sym typeface="Arial"/>
                </a:rPr>
                <a:t>«Баллады о Робин Гуде» </a:t>
              </a:r>
              <a:r>
                <a:rPr b="0" i="0" lang="ru-RU" sz="1600" u="none" cap="none" strike="noStrike">
                  <a:solidFill>
                    <a:srgbClr val="393B3B"/>
                  </a:solidFill>
                  <a:latin typeface="Arial"/>
                  <a:ea typeface="Arial"/>
                  <a:cs typeface="Arial"/>
                  <a:sym typeface="Arial"/>
                </a:rPr>
                <a:t>— социальная ответственность богатых</a:t>
              </a:r>
              <a:endParaRPr/>
            </a:p>
            <a:p>
              <a:pPr indent="0" lvl="0" marL="380990" marR="0" rtl="0" algn="l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None/>
              </a:pPr>
              <a:r>
                <a:rPr b="0" i="0" lang="ru-RU" sz="1600" u="none" cap="small" strike="noStrike">
                  <a:solidFill>
                    <a:srgbClr val="31B7BB"/>
                  </a:solidFill>
                  <a:latin typeface="Arial"/>
                  <a:ea typeface="Arial"/>
                  <a:cs typeface="Arial"/>
                  <a:sym typeface="Arial"/>
                </a:rPr>
                <a:t>Носов Н.Н. «Незнайка на Луне» </a:t>
              </a:r>
              <a:r>
                <a:rPr b="0" i="0" lang="ru-RU" sz="1600" u="none" cap="none" strike="noStrike">
                  <a:solidFill>
                    <a:srgbClr val="393B3B"/>
                  </a:solidFill>
                  <a:latin typeface="Arial"/>
                  <a:ea typeface="Arial"/>
                  <a:cs typeface="Arial"/>
                  <a:sym typeface="Arial"/>
                </a:rPr>
                <a:t>— финансовые взаимоотношения и инструменты</a:t>
              </a:r>
              <a:endParaRPr/>
            </a:p>
            <a:p>
              <a:pPr indent="0" lvl="0" marL="380990" marR="0" rtl="0" algn="l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None/>
              </a:pPr>
              <a:r>
                <a:rPr b="0" i="0" lang="ru-RU" sz="1600" u="none" cap="small" strike="noStrike">
                  <a:solidFill>
                    <a:srgbClr val="31B7BB"/>
                  </a:solidFill>
                  <a:latin typeface="Arial"/>
                  <a:ea typeface="Arial"/>
                  <a:cs typeface="Arial"/>
                  <a:sym typeface="Arial"/>
                </a:rPr>
                <a:t>Олеша Ю.К. «Три толстяка» </a:t>
              </a:r>
              <a:r>
                <a:rPr b="0" i="0" lang="ru-RU" sz="1600" u="none" cap="none" strike="noStrike">
                  <a:solidFill>
                    <a:srgbClr val="393B3B"/>
                  </a:solidFill>
                  <a:latin typeface="Arial"/>
                  <a:ea typeface="Arial"/>
                  <a:cs typeface="Arial"/>
                  <a:sym typeface="Arial"/>
                </a:rPr>
                <a:t>— несправедливая финансовая система </a:t>
              </a:r>
              <a:endParaRPr/>
            </a:p>
            <a:p>
              <a:pPr indent="0" lvl="0" marL="380990" marR="0" rtl="0" algn="l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None/>
              </a:pPr>
              <a:r>
                <a:rPr b="0" i="0" lang="ru-RU" sz="1600" u="none" cap="small" strike="noStrike">
                  <a:solidFill>
                    <a:srgbClr val="31B7BB"/>
                  </a:solidFill>
                  <a:latin typeface="Arial"/>
                  <a:ea typeface="Arial"/>
                  <a:cs typeface="Arial"/>
                  <a:sym typeface="Arial"/>
                </a:rPr>
                <a:t>Пушкин А.С. «Сказка о рыбаке и рыбке»</a:t>
              </a:r>
              <a:r>
                <a:rPr b="0" i="0" lang="ru-RU" sz="1600" u="none" cap="none" strike="noStrike">
                  <a:solidFill>
                    <a:srgbClr val="393B3B"/>
                  </a:solidFill>
                  <a:latin typeface="Arial"/>
                  <a:ea typeface="Arial"/>
                  <a:cs typeface="Arial"/>
                  <a:sym typeface="Arial"/>
                </a:rPr>
                <a:t> — от «владычицы морской» до «разбитого корыта»</a:t>
              </a:r>
              <a:endParaRPr/>
            </a:p>
            <a:p>
              <a:pPr indent="0" lvl="0" marL="380990" marR="0" rtl="0" algn="l">
                <a:lnSpc>
                  <a:spcPct val="100000"/>
                </a:lnSpc>
                <a:spcBef>
                  <a:spcPts val="500"/>
                </a:spcBef>
                <a:spcAft>
                  <a:spcPts val="0"/>
                </a:spcAft>
                <a:buNone/>
              </a:pPr>
              <a:r>
                <a:rPr b="0" i="0" lang="ru-RU" sz="1600" u="none" cap="small" strike="noStrike">
                  <a:solidFill>
                    <a:srgbClr val="31B7BB"/>
                  </a:solidFill>
                  <a:latin typeface="Arial"/>
                  <a:ea typeface="Arial"/>
                  <a:cs typeface="Arial"/>
                  <a:sym typeface="Arial"/>
                </a:rPr>
                <a:t>Твен М. «Принц и нищий» </a:t>
              </a:r>
              <a:r>
                <a:rPr b="0" i="0" lang="ru-RU" sz="1600" u="none" cap="none" strike="noStrike">
                  <a:solidFill>
                    <a:srgbClr val="393B3B"/>
                  </a:solidFill>
                  <a:latin typeface="Arial"/>
                  <a:ea typeface="Arial"/>
                  <a:cs typeface="Arial"/>
                  <a:sym typeface="Arial"/>
                </a:rPr>
                <a:t>— социальная ответственность богатых</a:t>
              </a:r>
              <a:endParaRPr/>
            </a:p>
          </p:txBody>
        </p:sp>
        <p:sp>
          <p:nvSpPr>
            <p:cNvPr id="262" name="Google Shape;262;p29"/>
            <p:cNvSpPr txBox="1"/>
            <p:nvPr/>
          </p:nvSpPr>
          <p:spPr>
            <a:xfrm>
              <a:off x="0" y="441445"/>
              <a:ext cx="1463918" cy="159426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ru-RU" sz="5300" u="none" cap="none" strike="noStrike">
                  <a:solidFill>
                    <a:srgbClr val="31B5BA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  <a:endParaRPr b="0" i="0" sz="5300" u="none" cap="none" strike="noStrike">
                <a:solidFill>
                  <a:srgbClr val="31B5BA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3" name="Google Shape;263;p29"/>
          <p:cNvSpPr txBox="1"/>
          <p:nvPr/>
        </p:nvSpPr>
        <p:spPr>
          <a:xfrm>
            <a:off x="311075" y="1204173"/>
            <a:ext cx="910619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fontScale="925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5177"/>
              <a:buFont typeface="Calibri"/>
              <a:buNone/>
            </a:pPr>
            <a:r>
              <a:rPr b="1" i="0" lang="ru-RU" sz="3800" u="none" cap="none" strike="noStrike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Сюжеты финансовой грамотности в классической литературе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0"/>
          <p:cNvSpPr txBox="1"/>
          <p:nvPr>
            <p:ph idx="4294967295" type="body"/>
          </p:nvPr>
        </p:nvSpPr>
        <p:spPr>
          <a:xfrm>
            <a:off x="353338" y="2389215"/>
            <a:ext cx="11080750" cy="1235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lang="ru-RU" sz="1800" u="sng">
                <a:solidFill>
                  <a:schemeClr val="dk1"/>
                </a:solidFill>
              </a:rPr>
              <a:t>ПРИНЯТЬ УЧАСТИЕ В ОЛИМПИАДЕ ПО ФИНАНСОВОЙ ГРАМОТНОСТИ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rPr b="1" lang="ru-RU" sz="2000" cap="small">
                <a:solidFill>
                  <a:srgbClr val="31B7BB"/>
                </a:solidFill>
                <a:latin typeface="Arial"/>
                <a:ea typeface="Arial"/>
                <a:cs typeface="Arial"/>
                <a:sym typeface="Arial"/>
              </a:rPr>
              <a:t>Олимпиада по финансовой грамотности и предпринимательству на портале «учи.ру» </a:t>
            </a:r>
            <a:br>
              <a:rPr b="1" lang="ru-RU" sz="2000" cap="small">
                <a:solidFill>
                  <a:srgbClr val="31B7BB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ru-RU" sz="2000" cap="small">
                <a:solidFill>
                  <a:srgbClr val="31B7BB"/>
                </a:solidFill>
                <a:latin typeface="Arial"/>
                <a:ea typeface="Arial"/>
                <a:cs typeface="Arial"/>
                <a:sym typeface="Arial"/>
              </a:rPr>
              <a:t>для 1–9 классов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269" name="Google Shape;269;p30"/>
          <p:cNvSpPr txBox="1"/>
          <p:nvPr/>
        </p:nvSpPr>
        <p:spPr>
          <a:xfrm>
            <a:off x="311075" y="5773814"/>
            <a:ext cx="7212575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sng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ПОСЛУШАТЬ ПОДКАСТЫ «КРОШ И ГРОШ»</a:t>
            </a:r>
            <a:endParaRPr b="0" i="0" sz="1800" u="none" cap="none" strike="noStrik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30"/>
          <p:cNvSpPr txBox="1"/>
          <p:nvPr/>
        </p:nvSpPr>
        <p:spPr>
          <a:xfrm>
            <a:off x="3362335" y="3669037"/>
            <a:ext cx="7956109" cy="1891115"/>
          </a:xfrm>
          <a:prstGeom prst="rect">
            <a:avLst/>
          </a:prstGeom>
          <a:noFill/>
          <a:ln>
            <a:noFill/>
          </a:ln>
        </p:spPr>
        <p:txBody>
          <a:bodyPr anchorCtr="0" anchor="ctr" bIns="67725" lIns="67725" spcFirstLastPara="1" rIns="67725" wrap="square" tIns="677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0" i="0" lang="ru-RU" sz="1800" u="sng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ПОСМОТРЕТЬ МУЛЬТФИЛЬМЫ:</a:t>
            </a:r>
            <a:endParaRPr b="0" i="0" sz="1800" u="sng" cap="none" strike="noStrik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1" i="0" lang="ru-RU" sz="2000" u="none" cap="none" strike="noStrike">
                <a:solidFill>
                  <a:srgbClr val="31B5BA"/>
                </a:solidFill>
                <a:latin typeface="Arial"/>
                <a:ea typeface="Arial"/>
                <a:cs typeface="Arial"/>
                <a:sym typeface="Arial"/>
              </a:rPr>
              <a:t>«</a:t>
            </a:r>
            <a:r>
              <a:rPr b="1" i="0" lang="ru-RU" sz="2000" u="sng" cap="none" strike="noStrike">
                <a:solidFill>
                  <a:srgbClr val="31B5BA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Азбука финансовой грамотности со Смешариками</a:t>
            </a:r>
            <a:r>
              <a:rPr b="1" i="0" lang="ru-RU" sz="2000" u="none" cap="none" strike="noStrike">
                <a:solidFill>
                  <a:srgbClr val="31B5BA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r>
              <a:rPr b="1" i="0" lang="ru-RU" sz="2000" u="sng" cap="none" strike="noStrike">
                <a:solidFill>
                  <a:srgbClr val="31B5BA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endParaRPr b="1" i="0" sz="2000" u="none" cap="none" strike="noStrike">
              <a:solidFill>
                <a:srgbClr val="31B5B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1" i="0" lang="ru-RU" sz="2000" u="none" cap="none" strike="noStrike">
                <a:solidFill>
                  <a:srgbClr val="31B5BA"/>
                </a:solidFill>
                <a:latin typeface="Arial"/>
                <a:ea typeface="Arial"/>
                <a:cs typeface="Arial"/>
                <a:sym typeface="Arial"/>
              </a:rPr>
              <a:t>«</a:t>
            </a:r>
            <a:r>
              <a:rPr b="1" i="0" lang="ru-RU" sz="2000" u="sng" cap="none" strike="noStrike">
                <a:solidFill>
                  <a:srgbClr val="31B5BA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Богатый бобренок</a:t>
            </a:r>
            <a:r>
              <a:rPr b="1" i="0" lang="ru-RU" sz="2000" u="none" cap="none" strike="noStrike">
                <a:solidFill>
                  <a:srgbClr val="31B5BA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1" i="0" lang="ru-RU" sz="2000" u="none" cap="none" strike="noStrike">
                <a:solidFill>
                  <a:srgbClr val="31B5BA"/>
                </a:solidFill>
                <a:latin typeface="Arial"/>
                <a:ea typeface="Arial"/>
                <a:cs typeface="Arial"/>
                <a:sym typeface="Arial"/>
              </a:rPr>
              <a:t>«Новое Простоквашино», серия «</a:t>
            </a:r>
            <a:r>
              <a:rPr b="1" i="0" lang="ru-RU" sz="2000" u="sng" cap="none" strike="noStrike">
                <a:solidFill>
                  <a:srgbClr val="31B5BA"/>
                </a:solid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Золотая карта</a:t>
            </a:r>
            <a:r>
              <a:rPr b="1" i="0" lang="ru-RU" sz="2000" u="none" cap="none" strike="noStrike">
                <a:solidFill>
                  <a:srgbClr val="31B5BA"/>
                </a:solidFill>
                <a:latin typeface="Arial"/>
                <a:ea typeface="Arial"/>
                <a:cs typeface="Arial"/>
                <a:sym typeface="Arial"/>
              </a:rPr>
              <a:t>» </a:t>
            </a:r>
            <a:endParaRPr b="1" i="0" sz="2000" u="none" cap="none" strike="noStrike">
              <a:solidFill>
                <a:srgbClr val="31B5B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71" name="Google Shape;271;p3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321021" y="3684425"/>
            <a:ext cx="1777076" cy="1766560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30"/>
          <p:cNvSpPr txBox="1"/>
          <p:nvPr/>
        </p:nvSpPr>
        <p:spPr>
          <a:xfrm>
            <a:off x="311075" y="1204173"/>
            <a:ext cx="9862939" cy="99248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fontScale="925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25177"/>
              <a:buFont typeface="Calibri"/>
              <a:buNone/>
            </a:pPr>
            <a:r>
              <a:rPr b="1" i="0" lang="ru-RU" sz="3800" u="none" cap="none" strike="noStrike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Что можно сделать, чтобы повысить свою финансовую грамотность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49680" y="3950334"/>
            <a:ext cx="1859519" cy="1859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62886" y="3951058"/>
            <a:ext cx="1866229" cy="1866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28659" y="3951058"/>
            <a:ext cx="1866229" cy="1866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3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617439" y="3465725"/>
            <a:ext cx="453911" cy="269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3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833829" y="3394936"/>
            <a:ext cx="374401" cy="3110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3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902781" y="3345423"/>
            <a:ext cx="374403" cy="396821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32"/>
          <p:cNvSpPr txBox="1"/>
          <p:nvPr/>
        </p:nvSpPr>
        <p:spPr>
          <a:xfrm>
            <a:off x="877161" y="1515730"/>
            <a:ext cx="10437679" cy="13912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b="0" i="0" lang="ru-RU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Больше полезной информации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b="0" i="0" lang="ru-RU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можно найти на портале </a:t>
            </a:r>
            <a:r>
              <a:rPr b="1" i="0" lang="ru-RU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моифинансы.рф </a:t>
            </a:r>
            <a:br>
              <a:rPr b="1" i="0" lang="ru-RU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 в его социальных сетях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3"/>
          <p:cNvSpPr txBox="1"/>
          <p:nvPr/>
        </p:nvSpPr>
        <p:spPr>
          <a:xfrm>
            <a:off x="1781363" y="3429001"/>
            <a:ext cx="8629276" cy="672504"/>
          </a:xfrm>
          <a:prstGeom prst="rect">
            <a:avLst/>
          </a:prstGeom>
          <a:noFill/>
          <a:ln>
            <a:noFill/>
          </a:ln>
        </p:spPr>
        <p:txBody>
          <a:bodyPr anchorCtr="0" anchor="ctr" bIns="28200" lIns="28200" spcFirstLastPara="1" rIns="28200" wrap="square" tIns="282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0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СПАСИБО ЗА ВНИМАНИЕ!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"/>
          <p:cNvSpPr txBox="1"/>
          <p:nvPr>
            <p:ph idx="4294967295" type="title"/>
          </p:nvPr>
        </p:nvSpPr>
        <p:spPr>
          <a:xfrm>
            <a:off x="311076" y="1199179"/>
            <a:ext cx="3378797" cy="6823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400"/>
              <a:buFont typeface="Calibri"/>
              <a:buNone/>
            </a:pPr>
            <a:r>
              <a:rPr b="1" lang="ru-RU" sz="38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Покупки </a:t>
            </a:r>
            <a:endParaRPr/>
          </a:p>
        </p:txBody>
      </p:sp>
      <p:pic>
        <p:nvPicPr>
          <p:cNvPr id="119" name="Google Shape;11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685" y="2239834"/>
            <a:ext cx="3391894" cy="38113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18234" y="1268708"/>
            <a:ext cx="2724217" cy="16588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771042" y="710950"/>
            <a:ext cx="1818600" cy="1658807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"/>
          <p:cNvSpPr txBox="1"/>
          <p:nvPr/>
        </p:nvSpPr>
        <p:spPr>
          <a:xfrm>
            <a:off x="311076" y="2673660"/>
            <a:ext cx="5784924" cy="31323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336600" lvl="0" marL="336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1B5BA"/>
              </a:buClr>
              <a:buSzPts val="2800"/>
              <a:buFont typeface="Arial"/>
              <a:buChar char="•"/>
            </a:pPr>
            <a:r>
              <a:rPr b="0" i="0" lang="ru-RU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Кто из вас сам совершал покупки? Поднимите руки.</a:t>
            </a:r>
            <a:endParaRPr/>
          </a:p>
          <a:p>
            <a:pPr indent="-336600" lvl="0" marL="336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1B5BA"/>
              </a:buClr>
              <a:buSzPts val="2800"/>
              <a:buFont typeface="Arial"/>
              <a:buChar char="•"/>
            </a:pPr>
            <a:r>
              <a:rPr b="0" i="0" lang="ru-RU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Где покупали?</a:t>
            </a:r>
            <a:endParaRPr/>
          </a:p>
          <a:p>
            <a:pPr indent="-336600" lvl="0" marL="336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1B5BA"/>
              </a:buClr>
              <a:buSzPts val="2800"/>
              <a:buFont typeface="Arial"/>
              <a:buChar char="•"/>
            </a:pPr>
            <a:r>
              <a:rPr b="0" i="0" lang="ru-RU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Кто из вас совершал покупки</a:t>
            </a:r>
            <a:br>
              <a:rPr b="0" i="0" lang="ru-RU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интернете?</a:t>
            </a:r>
            <a:endParaRPr/>
          </a:p>
          <a:p>
            <a:pPr indent="-336600" lvl="0" marL="336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1B5BA"/>
              </a:buClr>
              <a:buSzPts val="2800"/>
              <a:buFont typeface="Arial"/>
              <a:buChar char="•"/>
            </a:pPr>
            <a:r>
              <a:rPr b="0" i="0" lang="ru-RU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Посмотрим мультфильм?</a:t>
            </a:r>
            <a:endParaRPr/>
          </a:p>
          <a:p>
            <a:pPr indent="-508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"/>
          <p:cNvSpPr txBox="1"/>
          <p:nvPr>
            <p:ph idx="4294967295" type="title"/>
          </p:nvPr>
        </p:nvSpPr>
        <p:spPr>
          <a:xfrm>
            <a:off x="332329" y="1097789"/>
            <a:ext cx="6477904" cy="5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b="1" lang="ru-RU" sz="24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Мультфильм (1 часть)  «Шар-экспресс»</a:t>
            </a:r>
            <a:endParaRPr b="1" sz="2400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28" name="Google Shape;128;p3"/>
          <p:cNvSpPr txBox="1"/>
          <p:nvPr>
            <p:ph idx="4294967295" type="body"/>
          </p:nvPr>
        </p:nvSpPr>
        <p:spPr>
          <a:xfrm>
            <a:off x="1676400" y="6999288"/>
            <a:ext cx="10515600" cy="5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мультфильм, часть 1, см. в приложении 5 (вырезать до 2.07)</a:t>
            </a:r>
            <a:endParaRPr/>
          </a:p>
        </p:txBody>
      </p:sp>
      <p:pic>
        <p:nvPicPr>
          <p:cNvPr id="129" name="Google Shape;12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10833" y="365126"/>
            <a:ext cx="1625600" cy="40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6228" y="3260035"/>
            <a:ext cx="788504" cy="788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043346" y="1646733"/>
            <a:ext cx="8105309" cy="45592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"/>
          <p:cNvSpPr/>
          <p:nvPr/>
        </p:nvSpPr>
        <p:spPr>
          <a:xfrm>
            <a:off x="4450505" y="3075499"/>
            <a:ext cx="6903295" cy="2566677"/>
          </a:xfrm>
          <a:prstGeom prst="roundRect">
            <a:avLst>
              <a:gd fmla="val 11517" name="adj"/>
            </a:avLst>
          </a:prstGeom>
          <a:solidFill>
            <a:srgbClr val="31B5B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4"/>
          <p:cNvSpPr txBox="1"/>
          <p:nvPr>
            <p:ph idx="4294967295" type="title"/>
          </p:nvPr>
        </p:nvSpPr>
        <p:spPr>
          <a:xfrm>
            <a:off x="311076" y="793389"/>
            <a:ext cx="5699234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400"/>
              <a:buFont typeface="Calibri"/>
              <a:buNone/>
            </a:pPr>
            <a:r>
              <a:rPr b="1" lang="ru-RU" sz="3800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Как вы думаете:</a:t>
            </a:r>
            <a:endParaRPr b="1" sz="3800">
              <a:solidFill>
                <a:srgbClr val="262626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38" name="Google Shape;138;p4"/>
          <p:cNvSpPr txBox="1"/>
          <p:nvPr>
            <p:ph idx="4294967295" type="body"/>
          </p:nvPr>
        </p:nvSpPr>
        <p:spPr>
          <a:xfrm>
            <a:off x="4929807" y="3429000"/>
            <a:ext cx="6172200" cy="20307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ru-RU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Что случилось в мультфильме?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ru-RU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Почему Совунья, Пин и Крош потеряли свои деньги? 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ru-RU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Что дальше будет в видео?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9" name="Google Shape;139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3860" y="5590493"/>
            <a:ext cx="10058147" cy="797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77101" y="2021126"/>
            <a:ext cx="1452706" cy="887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43860" y="2118952"/>
            <a:ext cx="2345893" cy="47895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7"/>
          <p:cNvSpPr txBox="1"/>
          <p:nvPr>
            <p:ph idx="4294967295" type="body"/>
          </p:nvPr>
        </p:nvSpPr>
        <p:spPr>
          <a:xfrm>
            <a:off x="1676400" y="6999288"/>
            <a:ext cx="10515600" cy="5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мультфильм, часть 1, см. в приложении 5 (вырезать с 2.08)</a:t>
            </a:r>
            <a:endParaRPr/>
          </a:p>
        </p:txBody>
      </p:sp>
      <p:pic>
        <p:nvPicPr>
          <p:cNvPr id="147" name="Google Shape;147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10833" y="365126"/>
            <a:ext cx="1625600" cy="40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43345" y="1665429"/>
            <a:ext cx="8105309" cy="4559237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7"/>
          <p:cNvSpPr txBox="1"/>
          <p:nvPr>
            <p:ph idx="4294967295" type="title"/>
          </p:nvPr>
        </p:nvSpPr>
        <p:spPr>
          <a:xfrm>
            <a:off x="332329" y="1097789"/>
            <a:ext cx="6657049" cy="5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</a:pPr>
            <a:r>
              <a:rPr b="1" lang="ru-RU" sz="22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Мультфильм (2 часть)  «Шар-экспресс»</a:t>
            </a:r>
            <a:endParaRPr b="1" sz="2200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pic>
        <p:nvPicPr>
          <p:cNvPr id="150" name="Google Shape;150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6228" y="3260035"/>
            <a:ext cx="788504" cy="788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6"/>
          <p:cNvSpPr txBox="1"/>
          <p:nvPr/>
        </p:nvSpPr>
        <p:spPr>
          <a:xfrm>
            <a:off x="311076" y="2182124"/>
            <a:ext cx="3948348" cy="286348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200"/>
              <a:buFont typeface="Calibri"/>
              <a:buNone/>
            </a:pPr>
            <a:r>
              <a:rPr b="1" i="0" lang="ru-RU" sz="3800" u="none" cap="none" strike="noStrike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Где мы делаем наши покупки</a:t>
            </a:r>
            <a:br>
              <a:rPr b="1" i="0" lang="ru-RU" sz="3800" u="none" cap="none" strike="noStrike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b="1" i="0" lang="ru-RU" sz="3800" u="none" cap="none" strike="noStrike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и совершаем платежи?</a:t>
            </a:r>
            <a:endParaRPr b="1" i="0" sz="3800" u="none" cap="none" strike="noStrike">
              <a:solidFill>
                <a:srgbClr val="262626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56" name="Google Shape;156;p6"/>
          <p:cNvSpPr/>
          <p:nvPr/>
        </p:nvSpPr>
        <p:spPr>
          <a:xfrm>
            <a:off x="6834358" y="2713179"/>
            <a:ext cx="2967132" cy="1841157"/>
          </a:xfrm>
          <a:prstGeom prst="roundRect">
            <a:avLst>
              <a:gd fmla="val 50000" name="adj"/>
            </a:avLst>
          </a:prstGeom>
          <a:solidFill>
            <a:srgbClr val="31B5B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6"/>
          <p:cNvSpPr/>
          <p:nvPr/>
        </p:nvSpPr>
        <p:spPr>
          <a:xfrm>
            <a:off x="4789315" y="1438689"/>
            <a:ext cx="2570206" cy="852617"/>
          </a:xfrm>
          <a:prstGeom prst="roundRect">
            <a:avLst>
              <a:gd fmla="val 50000" name="adj"/>
            </a:avLst>
          </a:prstGeom>
          <a:solidFill>
            <a:srgbClr val="EF7D0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6"/>
          <p:cNvSpPr/>
          <p:nvPr/>
        </p:nvSpPr>
        <p:spPr>
          <a:xfrm>
            <a:off x="7878504" y="1438689"/>
            <a:ext cx="2570206" cy="852617"/>
          </a:xfrm>
          <a:prstGeom prst="roundRect">
            <a:avLst>
              <a:gd fmla="val 50000" name="adj"/>
            </a:avLst>
          </a:prstGeom>
          <a:solidFill>
            <a:srgbClr val="EF7D0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6"/>
          <p:cNvSpPr/>
          <p:nvPr/>
        </p:nvSpPr>
        <p:spPr>
          <a:xfrm>
            <a:off x="4789315" y="5059219"/>
            <a:ext cx="2570206" cy="852617"/>
          </a:xfrm>
          <a:prstGeom prst="roundRect">
            <a:avLst>
              <a:gd fmla="val 50000" name="adj"/>
            </a:avLst>
          </a:prstGeom>
          <a:solidFill>
            <a:srgbClr val="EF7D0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6"/>
          <p:cNvSpPr/>
          <p:nvPr/>
        </p:nvSpPr>
        <p:spPr>
          <a:xfrm>
            <a:off x="7878504" y="5059219"/>
            <a:ext cx="2570206" cy="852617"/>
          </a:xfrm>
          <a:prstGeom prst="roundRect">
            <a:avLst>
              <a:gd fmla="val 50000" name="adj"/>
            </a:avLst>
          </a:prstGeom>
          <a:solidFill>
            <a:srgbClr val="EF7D0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6"/>
          <p:cNvSpPr/>
          <p:nvPr/>
        </p:nvSpPr>
        <p:spPr>
          <a:xfrm>
            <a:off x="4789315" y="3180992"/>
            <a:ext cx="1675851" cy="852617"/>
          </a:xfrm>
          <a:prstGeom prst="roundRect">
            <a:avLst>
              <a:gd fmla="val 50000" name="adj"/>
            </a:avLst>
          </a:prstGeom>
          <a:solidFill>
            <a:srgbClr val="EF7D0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6"/>
          <p:cNvSpPr txBox="1"/>
          <p:nvPr/>
        </p:nvSpPr>
        <p:spPr>
          <a:xfrm>
            <a:off x="7218936" y="3325890"/>
            <a:ext cx="2219726" cy="6392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8108"/>
              <a:buFont typeface="Calibri"/>
              <a:buNone/>
            </a:pPr>
            <a:r>
              <a:rPr b="1" i="0" lang="ru-RU" sz="4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покупки</a:t>
            </a:r>
            <a:endParaRPr b="1" i="0" sz="4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6"/>
          <p:cNvSpPr txBox="1"/>
          <p:nvPr/>
        </p:nvSpPr>
        <p:spPr>
          <a:xfrm>
            <a:off x="5007076" y="1599067"/>
            <a:ext cx="2219726" cy="6392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lnSpcReduction="100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200"/>
              <a:buFont typeface="Calibri"/>
              <a:buNone/>
            </a:pPr>
            <a:r>
              <a:rPr b="1" i="0" lang="ru-RU" sz="4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b="1" i="0" sz="4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6"/>
          <p:cNvSpPr txBox="1"/>
          <p:nvPr/>
        </p:nvSpPr>
        <p:spPr>
          <a:xfrm>
            <a:off x="8046838" y="1599067"/>
            <a:ext cx="2219726" cy="6392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lnSpcReduction="100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200"/>
              <a:buFont typeface="Calibri"/>
              <a:buNone/>
            </a:pPr>
            <a:r>
              <a:rPr b="1" i="0" lang="ru-RU" sz="4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b="1" i="0" sz="4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6"/>
          <p:cNvSpPr txBox="1"/>
          <p:nvPr/>
        </p:nvSpPr>
        <p:spPr>
          <a:xfrm>
            <a:off x="5007076" y="5228262"/>
            <a:ext cx="2219726" cy="6392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lnSpcReduction="100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200"/>
              <a:buFont typeface="Calibri"/>
              <a:buNone/>
            </a:pPr>
            <a:r>
              <a:rPr b="1" i="0" lang="ru-RU" sz="4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b="1" i="0" sz="4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6"/>
          <p:cNvSpPr txBox="1"/>
          <p:nvPr/>
        </p:nvSpPr>
        <p:spPr>
          <a:xfrm>
            <a:off x="8046838" y="5228262"/>
            <a:ext cx="2219726" cy="6392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lnSpcReduction="100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200"/>
              <a:buFont typeface="Calibri"/>
              <a:buNone/>
            </a:pPr>
            <a:r>
              <a:rPr b="1" i="0" lang="ru-RU" sz="4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b="1" i="0" sz="4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6"/>
          <p:cNvSpPr txBox="1"/>
          <p:nvPr/>
        </p:nvSpPr>
        <p:spPr>
          <a:xfrm>
            <a:off x="5007076" y="3331306"/>
            <a:ext cx="1270191" cy="6392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lnSpcReduction="100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200"/>
              <a:buFont typeface="Calibri"/>
              <a:buNone/>
            </a:pPr>
            <a:r>
              <a:rPr b="1" i="0" lang="ru-RU" sz="4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b="1" i="0" sz="4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8" name="Google Shape;16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70682" y="3220076"/>
            <a:ext cx="723900" cy="85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8"/>
          <p:cNvSpPr/>
          <p:nvPr/>
        </p:nvSpPr>
        <p:spPr>
          <a:xfrm>
            <a:off x="6888432" y="2699531"/>
            <a:ext cx="2967132" cy="1841157"/>
          </a:xfrm>
          <a:prstGeom prst="roundRect">
            <a:avLst>
              <a:gd fmla="val 50000" name="adj"/>
            </a:avLst>
          </a:prstGeom>
          <a:solidFill>
            <a:srgbClr val="31B5B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28"/>
          <p:cNvSpPr/>
          <p:nvPr/>
        </p:nvSpPr>
        <p:spPr>
          <a:xfrm>
            <a:off x="4843389" y="1425041"/>
            <a:ext cx="2570206" cy="852617"/>
          </a:xfrm>
          <a:prstGeom prst="roundRect">
            <a:avLst>
              <a:gd fmla="val 50000" name="adj"/>
            </a:avLst>
          </a:prstGeom>
          <a:solidFill>
            <a:srgbClr val="EF7D0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28"/>
          <p:cNvSpPr/>
          <p:nvPr/>
        </p:nvSpPr>
        <p:spPr>
          <a:xfrm>
            <a:off x="7932578" y="1425041"/>
            <a:ext cx="2570206" cy="852617"/>
          </a:xfrm>
          <a:prstGeom prst="roundRect">
            <a:avLst>
              <a:gd fmla="val 50000" name="adj"/>
            </a:avLst>
          </a:prstGeom>
          <a:solidFill>
            <a:srgbClr val="004F9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28"/>
          <p:cNvSpPr/>
          <p:nvPr/>
        </p:nvSpPr>
        <p:spPr>
          <a:xfrm>
            <a:off x="4843389" y="5045571"/>
            <a:ext cx="2570206" cy="852617"/>
          </a:xfrm>
          <a:prstGeom prst="roundRect">
            <a:avLst>
              <a:gd fmla="val 50000" name="adj"/>
            </a:avLst>
          </a:prstGeom>
          <a:solidFill>
            <a:srgbClr val="7030A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28"/>
          <p:cNvSpPr/>
          <p:nvPr/>
        </p:nvSpPr>
        <p:spPr>
          <a:xfrm>
            <a:off x="7932578" y="5045571"/>
            <a:ext cx="2570206" cy="852617"/>
          </a:xfrm>
          <a:prstGeom prst="roundRect">
            <a:avLst>
              <a:gd fmla="val 50000" name="adj"/>
            </a:avLst>
          </a:prstGeom>
          <a:solidFill>
            <a:srgbClr val="00B0F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8"/>
          <p:cNvSpPr/>
          <p:nvPr/>
        </p:nvSpPr>
        <p:spPr>
          <a:xfrm>
            <a:off x="4843389" y="3167344"/>
            <a:ext cx="1675851" cy="852617"/>
          </a:xfrm>
          <a:prstGeom prst="roundRect">
            <a:avLst>
              <a:gd fmla="val 50000" name="adj"/>
            </a:avLst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28"/>
          <p:cNvSpPr txBox="1"/>
          <p:nvPr/>
        </p:nvSpPr>
        <p:spPr>
          <a:xfrm>
            <a:off x="7273010" y="3312242"/>
            <a:ext cx="2219726" cy="6392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8108"/>
              <a:buFont typeface="Calibri"/>
              <a:buNone/>
            </a:pPr>
            <a:r>
              <a:rPr b="1" i="0" lang="ru-RU" sz="4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покупки</a:t>
            </a:r>
            <a:endParaRPr b="1" i="0" sz="42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28"/>
          <p:cNvSpPr txBox="1"/>
          <p:nvPr/>
        </p:nvSpPr>
        <p:spPr>
          <a:xfrm>
            <a:off x="5061150" y="1532869"/>
            <a:ext cx="2219726" cy="6392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200"/>
              <a:buFont typeface="Calibri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магазин, аптека</a:t>
            </a:r>
            <a:endParaRPr b="1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28"/>
          <p:cNvSpPr txBox="1"/>
          <p:nvPr/>
        </p:nvSpPr>
        <p:spPr>
          <a:xfrm>
            <a:off x="8100912" y="1532869"/>
            <a:ext cx="2219726" cy="6392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200"/>
              <a:buFont typeface="Calibri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транспорт</a:t>
            </a:r>
            <a:endParaRPr b="1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28"/>
          <p:cNvSpPr txBox="1"/>
          <p:nvPr/>
        </p:nvSpPr>
        <p:spPr>
          <a:xfrm>
            <a:off x="5061150" y="5141042"/>
            <a:ext cx="2219726" cy="6392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200"/>
              <a:buFont typeface="Calibri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онлайн-магазин</a:t>
            </a:r>
            <a:endParaRPr b="1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28"/>
          <p:cNvSpPr txBox="1"/>
          <p:nvPr/>
        </p:nvSpPr>
        <p:spPr>
          <a:xfrm>
            <a:off x="8100912" y="5141042"/>
            <a:ext cx="2219726" cy="6392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200"/>
              <a:buFont typeface="Calibri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маркетплейс</a:t>
            </a:r>
            <a:endParaRPr b="1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8"/>
          <p:cNvSpPr txBox="1"/>
          <p:nvPr/>
        </p:nvSpPr>
        <p:spPr>
          <a:xfrm>
            <a:off x="5061150" y="3265108"/>
            <a:ext cx="1270191" cy="6392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200"/>
              <a:buFont typeface="Calibri"/>
              <a:buNone/>
            </a:pPr>
            <a:r>
              <a:rPr b="1" i="0" lang="ru-RU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рынки</a:t>
            </a:r>
            <a:endParaRPr b="1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5" name="Google Shape;185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51754" y="3312242"/>
            <a:ext cx="723900" cy="8509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8"/>
          <p:cNvSpPr txBox="1"/>
          <p:nvPr/>
        </p:nvSpPr>
        <p:spPr>
          <a:xfrm>
            <a:off x="311076" y="2182124"/>
            <a:ext cx="3948348" cy="286348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200"/>
              <a:buFont typeface="Calibri"/>
              <a:buNone/>
            </a:pPr>
            <a:r>
              <a:rPr b="1" i="0" lang="ru-RU" sz="3800" u="none" cap="none" strike="noStrike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Где мы делаем наши покупки</a:t>
            </a:r>
            <a:br>
              <a:rPr b="1" i="0" lang="ru-RU" sz="3800" u="none" cap="none" strike="noStrike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b="1" i="0" lang="ru-RU" sz="3800" u="none" cap="none" strike="noStrike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и совершаем платежи?</a:t>
            </a:r>
            <a:endParaRPr b="1" i="0" sz="3800" u="none" cap="none" strike="noStrike">
              <a:solidFill>
                <a:srgbClr val="262626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84910" y="1947073"/>
            <a:ext cx="2170052" cy="21225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94925" y="4510417"/>
            <a:ext cx="1550021" cy="163801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8"/>
          <p:cNvSpPr/>
          <p:nvPr/>
        </p:nvSpPr>
        <p:spPr>
          <a:xfrm>
            <a:off x="322362" y="2848306"/>
            <a:ext cx="7151262" cy="3562296"/>
          </a:xfrm>
          <a:prstGeom prst="round2SameRect">
            <a:avLst>
              <a:gd fmla="val 16667" name="adj1"/>
              <a:gd fmla="val 0" name="adj2"/>
            </a:avLst>
          </a:prstGeom>
          <a:solidFill>
            <a:srgbClr val="31B5B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4" name="Google Shape;194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820478" y="1900542"/>
            <a:ext cx="1892499" cy="19169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492395" y="4153808"/>
            <a:ext cx="2395967" cy="2256794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8"/>
          <p:cNvSpPr txBox="1"/>
          <p:nvPr/>
        </p:nvSpPr>
        <p:spPr>
          <a:xfrm>
            <a:off x="619717" y="3473668"/>
            <a:ext cx="6547944" cy="245679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Прочитайте их истории</a:t>
            </a:r>
            <a:br>
              <a:rPr b="0" i="0" lang="ru-RU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 ответьте на вопросы: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ru-RU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1. Что ваш герой сделал верно?</a:t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ru-RU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2. Какие ошибки совершил ваш герой?</a:t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0" i="0" lang="ru-RU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3. Какие советы вы бы дали своему герою?</a:t>
            </a:r>
            <a:endParaRPr b="0" i="0" sz="2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08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8"/>
          <p:cNvSpPr txBox="1"/>
          <p:nvPr/>
        </p:nvSpPr>
        <p:spPr>
          <a:xfrm>
            <a:off x="311076" y="1204173"/>
            <a:ext cx="5699234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400"/>
              <a:buFont typeface="Calibri"/>
              <a:buNone/>
            </a:pPr>
            <a:r>
              <a:rPr b="1" i="0" lang="ru-RU" sz="3800" u="none" cap="none" strike="noStrike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Задание группам</a:t>
            </a:r>
            <a:endParaRPr/>
          </a:p>
        </p:txBody>
      </p:sp>
      <p:sp>
        <p:nvSpPr>
          <p:cNvPr id="198" name="Google Shape;198;p8"/>
          <p:cNvSpPr txBox="1"/>
          <p:nvPr>
            <p:ph idx="4294967295" type="body"/>
          </p:nvPr>
        </p:nvSpPr>
        <p:spPr>
          <a:xfrm>
            <a:off x="322362" y="1890554"/>
            <a:ext cx="6232551" cy="9577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 sz="2400">
                <a:latin typeface="Arial"/>
                <a:ea typeface="Arial"/>
                <a:cs typeface="Arial"/>
                <a:sym typeface="Arial"/>
              </a:rPr>
              <a:t>Помогите Пину, Крошу, Мышарику</a:t>
            </a:r>
            <a:br>
              <a:rPr lang="ru-RU" sz="2400">
                <a:latin typeface="Arial"/>
                <a:ea typeface="Arial"/>
                <a:cs typeface="Arial"/>
                <a:sym typeface="Arial"/>
              </a:rPr>
            </a:br>
            <a:r>
              <a:rPr lang="ru-RU" sz="2400">
                <a:latin typeface="Arial"/>
                <a:ea typeface="Arial"/>
                <a:cs typeface="Arial"/>
                <a:sym typeface="Arial"/>
              </a:rPr>
              <a:t>и Совунье  разобраться с их покупками.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9"/>
          <p:cNvSpPr/>
          <p:nvPr/>
        </p:nvSpPr>
        <p:spPr>
          <a:xfrm>
            <a:off x="0" y="1668849"/>
            <a:ext cx="9304615" cy="4764954"/>
          </a:xfrm>
          <a:prstGeom prst="round2SameRect">
            <a:avLst>
              <a:gd fmla="val 9115" name="adj1"/>
              <a:gd fmla="val 0" name="adj2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9"/>
          <p:cNvSpPr txBox="1"/>
          <p:nvPr/>
        </p:nvSpPr>
        <p:spPr>
          <a:xfrm>
            <a:off x="14151800" y="3165500"/>
            <a:ext cx="12226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5" name="Google Shape;205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31128" y="1966045"/>
            <a:ext cx="3628542" cy="47649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636945" y="2134320"/>
            <a:ext cx="1752600" cy="33020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9"/>
          <p:cNvSpPr txBox="1"/>
          <p:nvPr/>
        </p:nvSpPr>
        <p:spPr>
          <a:xfrm>
            <a:off x="332330" y="2176849"/>
            <a:ext cx="7781656" cy="381639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450215" lvl="0" marL="0" marR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Однажды Пину понадобились инструменты для нового изобретения. Он пошел в магазин, взял нужные ему товары. </a:t>
            </a:r>
            <a:br>
              <a:rPr b="0" i="0" lang="ru-RU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 кассе его расспрашивали</a:t>
            </a:r>
            <a:br>
              <a:rPr b="0" i="0" lang="ru-RU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 выбранных инструментах. Пин отвечал на вопросы и не следил </a:t>
            </a:r>
            <a:br>
              <a:rPr b="0" i="0" lang="ru-RU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 действиями кассира, оплатил покупку наличными деньгами </a:t>
            </a:r>
            <a:br>
              <a:rPr b="0" i="0" lang="ru-RU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 забрал чек. </a:t>
            </a:r>
            <a:endParaRPr b="0" i="0" sz="1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0215" lvl="0" marL="0" marR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Дома он задумался: а почему покупка вышла такой дорогой? </a:t>
            </a:r>
            <a:endParaRPr b="0" i="0" sz="1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50215" lvl="0" marL="0" marR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Пин выложил товары, сравнил их с чеком и увидел: часть товаров была пробита не по той цене, что указана на ценнике. </a:t>
            </a:r>
            <a:br>
              <a:rPr b="0" i="0" lang="ru-RU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ru-RU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Еще в чеке были товары, которые он не покупал! Пин проверил, сколько у него осталось денег в кошельке, и понял, что сдачу ему выдали меньше, чем были должны.</a:t>
            </a:r>
            <a:endParaRPr/>
          </a:p>
        </p:txBody>
      </p:sp>
      <p:sp>
        <p:nvSpPr>
          <p:cNvPr id="208" name="Google Shape;208;p9"/>
          <p:cNvSpPr txBox="1"/>
          <p:nvPr/>
        </p:nvSpPr>
        <p:spPr>
          <a:xfrm>
            <a:off x="332330" y="1160849"/>
            <a:ext cx="2936388" cy="5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</a:pPr>
            <a:r>
              <a:rPr b="1" i="0" lang="ru-RU" sz="22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1. История Пина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2024-07-22T07:10:14Z</dcterms:created>
  <dc:creator>User</dc:creator>
</cp:coreProperties>
</file>